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9" r:id="rId2"/>
    <p:sldId id="323" r:id="rId3"/>
    <p:sldId id="294" r:id="rId4"/>
    <p:sldId id="322" r:id="rId5"/>
    <p:sldId id="295" r:id="rId6"/>
    <p:sldId id="260" r:id="rId7"/>
    <p:sldId id="262" r:id="rId8"/>
    <p:sldId id="261" r:id="rId9"/>
    <p:sldId id="264" r:id="rId10"/>
    <p:sldId id="263" r:id="rId11"/>
    <p:sldId id="265" r:id="rId12"/>
    <p:sldId id="297" r:id="rId13"/>
    <p:sldId id="267" r:id="rId14"/>
    <p:sldId id="290" r:id="rId15"/>
    <p:sldId id="266" r:id="rId16"/>
    <p:sldId id="298" r:id="rId17"/>
    <p:sldId id="301" r:id="rId18"/>
    <p:sldId id="300" r:id="rId19"/>
    <p:sldId id="271" r:id="rId20"/>
    <p:sldId id="269" r:id="rId21"/>
    <p:sldId id="299" r:id="rId22"/>
    <p:sldId id="273" r:id="rId23"/>
    <p:sldId id="274" r:id="rId24"/>
    <p:sldId id="275" r:id="rId25"/>
    <p:sldId id="277" r:id="rId26"/>
    <p:sldId id="319" r:id="rId27"/>
    <p:sldId id="302" r:id="rId28"/>
    <p:sldId id="276" r:id="rId29"/>
    <p:sldId id="279" r:id="rId30"/>
    <p:sldId id="278" r:id="rId31"/>
    <p:sldId id="280" r:id="rId32"/>
    <p:sldId id="281" r:id="rId33"/>
    <p:sldId id="288" r:id="rId34"/>
    <p:sldId id="293" r:id="rId35"/>
    <p:sldId id="291" r:id="rId36"/>
    <p:sldId id="306" r:id="rId37"/>
    <p:sldId id="304" r:id="rId38"/>
    <p:sldId id="305" r:id="rId39"/>
    <p:sldId id="292" r:id="rId40"/>
    <p:sldId id="303" r:id="rId41"/>
    <p:sldId id="307" r:id="rId42"/>
    <p:sldId id="320" r:id="rId43"/>
    <p:sldId id="308" r:id="rId44"/>
    <p:sldId id="309" r:id="rId45"/>
    <p:sldId id="311" r:id="rId46"/>
    <p:sldId id="312" r:id="rId47"/>
    <p:sldId id="315" r:id="rId48"/>
    <p:sldId id="321" r:id="rId49"/>
    <p:sldId id="316" r:id="rId50"/>
    <p:sldId id="314" r:id="rId51"/>
    <p:sldId id="313" r:id="rId52"/>
    <p:sldId id="310" r:id="rId53"/>
    <p:sldId id="318" r:id="rId54"/>
    <p:sldId id="31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e" initials="j"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33" autoAdjust="0"/>
    <p:restoredTop sz="94674"/>
  </p:normalViewPr>
  <p:slideViewPr>
    <p:cSldViewPr>
      <p:cViewPr varScale="1">
        <p:scale>
          <a:sx n="124" d="100"/>
          <a:sy n="124" d="100"/>
        </p:scale>
        <p:origin x="164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2A8932-A25A-495C-9B20-16200F67951D}" type="datetimeFigureOut">
              <a:rPr lang="en-US" smtClean="0"/>
              <a:pPr/>
              <a:t>11/24/22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D5CBE-36A3-44D9-903D-463C36DAB382}" type="slidenum">
              <a:rPr lang="en-US" smtClean="0"/>
              <a:pPr/>
              <a:t>‹#›</a:t>
            </a:fld>
            <a:endParaRPr lang="en-US"/>
          </a:p>
        </p:txBody>
      </p:sp>
    </p:spTree>
    <p:extLst>
      <p:ext uri="{BB962C8B-B14F-4D97-AF65-F5344CB8AC3E}">
        <p14:creationId xmlns:p14="http://schemas.microsoft.com/office/powerpoint/2010/main" val="4217171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fld id="{C62D5CBE-36A3-44D9-903D-463C36DAB382}" type="slidenum">
              <a:rPr lang="en-US" smtClean="0"/>
              <a:pPr/>
              <a:t>3</a:t>
            </a:fld>
            <a:endParaRPr lang="en-US"/>
          </a:p>
        </p:txBody>
      </p:sp>
    </p:spTree>
    <p:extLst>
      <p:ext uri="{BB962C8B-B14F-4D97-AF65-F5344CB8AC3E}">
        <p14:creationId xmlns:p14="http://schemas.microsoft.com/office/powerpoint/2010/main" val="16285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54</a:t>
            </a:fld>
            <a:endParaRPr lang="en-US"/>
          </a:p>
        </p:txBody>
      </p:sp>
    </p:spTree>
    <p:extLst>
      <p:ext uri="{BB962C8B-B14F-4D97-AF65-F5344CB8AC3E}">
        <p14:creationId xmlns:p14="http://schemas.microsoft.com/office/powerpoint/2010/main" val="3462139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17</a:t>
            </a:fld>
            <a:endParaRPr lang="en-US"/>
          </a:p>
        </p:txBody>
      </p:sp>
    </p:spTree>
    <p:extLst>
      <p:ext uri="{BB962C8B-B14F-4D97-AF65-F5344CB8AC3E}">
        <p14:creationId xmlns:p14="http://schemas.microsoft.com/office/powerpoint/2010/main" val="78190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18</a:t>
            </a:fld>
            <a:endParaRPr lang="en-US"/>
          </a:p>
        </p:txBody>
      </p:sp>
    </p:spTree>
    <p:extLst>
      <p:ext uri="{BB962C8B-B14F-4D97-AF65-F5344CB8AC3E}">
        <p14:creationId xmlns:p14="http://schemas.microsoft.com/office/powerpoint/2010/main" val="390526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19</a:t>
            </a:fld>
            <a:endParaRPr lang="en-US"/>
          </a:p>
        </p:txBody>
      </p:sp>
    </p:spTree>
    <p:extLst>
      <p:ext uri="{BB962C8B-B14F-4D97-AF65-F5344CB8AC3E}">
        <p14:creationId xmlns:p14="http://schemas.microsoft.com/office/powerpoint/2010/main" val="242649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25</a:t>
            </a:fld>
            <a:endParaRPr lang="en-US"/>
          </a:p>
        </p:txBody>
      </p:sp>
    </p:spTree>
    <p:extLst>
      <p:ext uri="{BB962C8B-B14F-4D97-AF65-F5344CB8AC3E}">
        <p14:creationId xmlns:p14="http://schemas.microsoft.com/office/powerpoint/2010/main" val="69542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26</a:t>
            </a:fld>
            <a:endParaRPr lang="en-US"/>
          </a:p>
        </p:txBody>
      </p:sp>
    </p:spTree>
    <p:extLst>
      <p:ext uri="{BB962C8B-B14F-4D97-AF65-F5344CB8AC3E}">
        <p14:creationId xmlns:p14="http://schemas.microsoft.com/office/powerpoint/2010/main" val="350645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29</a:t>
            </a:fld>
            <a:endParaRPr lang="en-US"/>
          </a:p>
        </p:txBody>
      </p:sp>
    </p:spTree>
    <p:extLst>
      <p:ext uri="{BB962C8B-B14F-4D97-AF65-F5344CB8AC3E}">
        <p14:creationId xmlns:p14="http://schemas.microsoft.com/office/powerpoint/2010/main" val="126884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34</a:t>
            </a:fld>
            <a:endParaRPr lang="en-US"/>
          </a:p>
        </p:txBody>
      </p:sp>
    </p:spTree>
    <p:extLst>
      <p:ext uri="{BB962C8B-B14F-4D97-AF65-F5344CB8AC3E}">
        <p14:creationId xmlns:p14="http://schemas.microsoft.com/office/powerpoint/2010/main" val="419370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2D5CBE-36A3-44D9-903D-463C36DAB382}" type="slidenum">
              <a:rPr lang="en-US" smtClean="0"/>
              <a:pPr/>
              <a:t>53</a:t>
            </a:fld>
            <a:endParaRPr lang="en-US"/>
          </a:p>
        </p:txBody>
      </p:sp>
    </p:spTree>
    <p:extLst>
      <p:ext uri="{BB962C8B-B14F-4D97-AF65-F5344CB8AC3E}">
        <p14:creationId xmlns:p14="http://schemas.microsoft.com/office/powerpoint/2010/main" val="95520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82066F-5073-4E90-83D5-E0FB0C82A24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2066F-5073-4E90-83D5-E0FB0C82A24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2066F-5073-4E90-83D5-E0FB0C82A24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2066F-5073-4E90-83D5-E0FB0C82A24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2066F-5073-4E90-83D5-E0FB0C82A249}" type="datetimeFigureOut">
              <a:rPr lang="en-US" smtClean="0"/>
              <a:pPr/>
              <a:t>11/24/22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82066F-5073-4E90-83D5-E0FB0C82A24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82066F-5073-4E90-83D5-E0FB0C82A249}" type="datetimeFigureOut">
              <a:rPr lang="en-US" smtClean="0"/>
              <a:pPr/>
              <a:t>11/24/22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82066F-5073-4E90-83D5-E0FB0C82A249}" type="datetimeFigureOut">
              <a:rPr lang="en-US" smtClean="0"/>
              <a:pPr/>
              <a:t>11/24/22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2066F-5073-4E90-83D5-E0FB0C82A249}" type="datetimeFigureOut">
              <a:rPr lang="en-US" smtClean="0"/>
              <a:pPr/>
              <a:t>11/24/22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2066F-5073-4E90-83D5-E0FB0C82A24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2066F-5073-4E90-83D5-E0FB0C82A249}" type="datetimeFigureOut">
              <a:rPr lang="en-US" smtClean="0"/>
              <a:pPr/>
              <a:t>11/24/22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B6BDE-E78D-463B-8F96-D88B24B6D8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2066F-5073-4E90-83D5-E0FB0C82A249}" type="datetimeFigureOut">
              <a:rPr lang="en-US" smtClean="0"/>
              <a:pPr/>
              <a:t>11/24/22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6BDE-E78D-463B-8F96-D88B24B6D8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3886200" cy="1020762"/>
          </a:xfrm>
        </p:spPr>
        <p:txBody>
          <a:bodyPr>
            <a:normAutofit fontScale="90000"/>
          </a:bodyPr>
          <a:lstStyle/>
          <a:p>
            <a:r>
              <a:rPr lang="en-US" dirty="0">
                <a:solidFill>
                  <a:srgbClr val="92D050"/>
                </a:solidFill>
                <a:effectLst>
                  <a:outerShdw blurRad="38100" dist="38100" dir="2700000" algn="tl">
                    <a:srgbClr val="000000">
                      <a:alpha val="43137"/>
                    </a:srgbClr>
                  </a:outerShdw>
                </a:effectLst>
              </a:rPr>
              <a:t>Celebrating</a:t>
            </a:r>
            <a:br>
              <a:rPr lang="en-US" dirty="0">
                <a:solidFill>
                  <a:srgbClr val="92D050"/>
                </a:solidFill>
                <a:effectLst>
                  <a:outerShdw blurRad="38100" dist="38100" dir="2700000" algn="tl">
                    <a:srgbClr val="000000">
                      <a:alpha val="43137"/>
                    </a:srgbClr>
                  </a:outerShdw>
                </a:effectLst>
              </a:rPr>
            </a:br>
            <a:r>
              <a:rPr lang="en-US" dirty="0">
                <a:solidFill>
                  <a:srgbClr val="FF0000"/>
                </a:solidFill>
                <a:effectLst>
                  <a:outerShdw blurRad="38100" dist="38100" dir="2700000" algn="tl">
                    <a:srgbClr val="000000">
                      <a:alpha val="43137"/>
                    </a:srgbClr>
                  </a:outerShdw>
                </a:effectLst>
              </a:rPr>
              <a:t>Christmas:</a:t>
            </a:r>
            <a:br>
              <a:rPr lang="en-US" dirty="0"/>
            </a:br>
            <a:endParaRPr lang="en-US" dirty="0"/>
          </a:p>
        </p:txBody>
      </p:sp>
      <p:sp>
        <p:nvSpPr>
          <p:cNvPr id="3" name="Content Placeholder 2"/>
          <p:cNvSpPr>
            <a:spLocks noGrp="1"/>
          </p:cNvSpPr>
          <p:nvPr>
            <p:ph idx="1"/>
          </p:nvPr>
        </p:nvSpPr>
        <p:spPr>
          <a:xfrm>
            <a:off x="152400" y="5562600"/>
            <a:ext cx="3733800" cy="1295400"/>
          </a:xfrm>
        </p:spPr>
        <p:txBody>
          <a:bodyPr>
            <a:normAutofit fontScale="85000" lnSpcReduction="10000"/>
          </a:bodyPr>
          <a:lstStyle/>
          <a:p>
            <a:pPr algn="ctr">
              <a:buNone/>
            </a:pPr>
            <a:r>
              <a:rPr lang="en-US" dirty="0">
                <a:effectLst>
                  <a:outerShdw blurRad="38100" dist="38100" dir="2700000" algn="tl">
                    <a:srgbClr val="000000">
                      <a:alpha val="43137"/>
                    </a:srgbClr>
                  </a:outerShdw>
                </a:effectLst>
              </a:rPr>
              <a:t>David Kyle Johnson </a:t>
            </a:r>
          </a:p>
          <a:p>
            <a:pPr algn="ctr">
              <a:buNone/>
            </a:pPr>
            <a:r>
              <a:rPr lang="en-US" dirty="0">
                <a:effectLst>
                  <a:outerShdw blurRad="38100" dist="38100" dir="2700000" algn="tl">
                    <a:srgbClr val="000000">
                      <a:alpha val="43137"/>
                    </a:srgbClr>
                  </a:outerShdw>
                </a:effectLst>
              </a:rPr>
              <a:t>Assoc. Prof of Philosophy King’s College</a:t>
            </a:r>
          </a:p>
        </p:txBody>
      </p:sp>
      <p:pic>
        <p:nvPicPr>
          <p:cNvPr id="5" name="Picture 6"/>
          <p:cNvPicPr>
            <a:picLocks noChangeAspect="1" noChangeArrowheads="1"/>
          </p:cNvPicPr>
          <p:nvPr/>
        </p:nvPicPr>
        <p:blipFill>
          <a:blip r:embed="rId2" cstate="print"/>
          <a:srcRect/>
          <a:stretch>
            <a:fillRect/>
          </a:stretch>
        </p:blipFill>
        <p:spPr bwMode="auto">
          <a:xfrm>
            <a:off x="0" y="1371600"/>
            <a:ext cx="4530811" cy="4191000"/>
          </a:xfrm>
          <a:prstGeom prst="rect">
            <a:avLst/>
          </a:prstGeom>
          <a:noFill/>
          <a:ln w="9525">
            <a:noFill/>
            <a:miter lim="800000"/>
            <a:headEnd/>
            <a:tailEnd/>
          </a:ln>
          <a:effectLst/>
        </p:spPr>
      </p:pic>
      <p:sp>
        <p:nvSpPr>
          <p:cNvPr id="6" name="TextBox 5"/>
          <p:cNvSpPr txBox="1"/>
          <p:nvPr/>
        </p:nvSpPr>
        <p:spPr>
          <a:xfrm>
            <a:off x="4572000" y="5105400"/>
            <a:ext cx="4724400" cy="707886"/>
          </a:xfrm>
          <a:prstGeom prst="rect">
            <a:avLst/>
          </a:prstGeom>
          <a:noFill/>
        </p:spPr>
        <p:txBody>
          <a:bodyPr wrap="square" rtlCol="0">
            <a:spAutoFit/>
          </a:bodyPr>
          <a:lstStyle/>
          <a:p>
            <a:r>
              <a:rPr lang="en-US" sz="4000" dirty="0">
                <a:solidFill>
                  <a:srgbClr val="FF0000"/>
                </a:solidFill>
                <a:effectLst>
                  <a:outerShdw blurRad="38100" dist="38100" dir="2700000" algn="tl">
                    <a:srgbClr val="000000">
                      <a:alpha val="43137"/>
                    </a:srgbClr>
                  </a:outerShdw>
                </a:effectLst>
                <a:latin typeface="+mj-lt"/>
              </a:rPr>
              <a:t>Why, </a:t>
            </a:r>
            <a:r>
              <a:rPr lang="en-US" sz="4000" dirty="0">
                <a:solidFill>
                  <a:schemeClr val="accent3"/>
                </a:solidFill>
                <a:effectLst>
                  <a:outerShdw blurRad="38100" dist="38100" dir="2700000" algn="tl">
                    <a:srgbClr val="000000">
                      <a:alpha val="43137"/>
                    </a:srgbClr>
                  </a:outerShdw>
                </a:effectLst>
                <a:latin typeface="+mj-lt"/>
              </a:rPr>
              <a:t>Who</a:t>
            </a:r>
            <a:r>
              <a:rPr lang="en-US" sz="4000" dirty="0">
                <a:solidFill>
                  <a:srgbClr val="FF0000"/>
                </a:solidFill>
                <a:effectLst>
                  <a:outerShdw blurRad="38100" dist="38100" dir="2700000" algn="tl">
                    <a:srgbClr val="000000">
                      <a:alpha val="43137"/>
                    </a:srgbClr>
                  </a:outerShdw>
                </a:effectLst>
                <a:latin typeface="+mj-lt"/>
              </a:rPr>
              <a:t> and </a:t>
            </a:r>
            <a:r>
              <a:rPr lang="en-US" sz="4000" dirty="0">
                <a:solidFill>
                  <a:schemeClr val="accent3"/>
                </a:solidFill>
                <a:effectLst>
                  <a:outerShdw blurRad="38100" dist="38100" dir="2700000" algn="tl">
                    <a:srgbClr val="000000">
                      <a:alpha val="43137"/>
                    </a:srgbClr>
                  </a:outerShdw>
                </a:effectLst>
                <a:latin typeface="+mj-lt"/>
              </a:rPr>
              <a:t>How</a:t>
            </a:r>
            <a:r>
              <a:rPr lang="en-US" sz="4000" dirty="0">
                <a:solidFill>
                  <a:srgbClr val="FF0000"/>
                </a:solidFill>
                <a:effectLst>
                  <a:outerShdw blurRad="38100" dist="38100" dir="2700000" algn="tl">
                    <a:srgbClr val="000000">
                      <a:alpha val="43137"/>
                    </a:srgbClr>
                  </a:outerShdw>
                </a:effectLst>
                <a:latin typeface="+mj-lt"/>
              </a:rPr>
              <a:t>?</a:t>
            </a:r>
          </a:p>
        </p:txBody>
      </p:sp>
      <p:pic>
        <p:nvPicPr>
          <p:cNvPr id="7" name="Picture 4"/>
          <p:cNvPicPr>
            <a:picLocks noChangeAspect="1" noChangeArrowheads="1"/>
          </p:cNvPicPr>
          <p:nvPr/>
        </p:nvPicPr>
        <p:blipFill>
          <a:blip r:embed="rId3" cstate="print"/>
          <a:srcRect/>
          <a:stretch>
            <a:fillRect/>
          </a:stretch>
        </p:blipFill>
        <p:spPr bwMode="auto">
          <a:xfrm>
            <a:off x="5257800" y="0"/>
            <a:ext cx="3886200" cy="499060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a:solidFill>
                  <a:srgbClr val="FF0000"/>
                </a:solidFill>
                <a:effectLst>
                  <a:outerShdw blurRad="38100" dist="38100" dir="2700000" algn="tl">
                    <a:srgbClr val="000000">
                      <a:alpha val="43137"/>
                    </a:srgbClr>
                  </a:outerShdw>
                </a:effectLst>
              </a:rPr>
              <a:t>The Nativity Stories - Differences </a:t>
            </a:r>
          </a:p>
        </p:txBody>
      </p:sp>
      <p:sp>
        <p:nvSpPr>
          <p:cNvPr id="3" name="Content Placeholder 2"/>
          <p:cNvSpPr>
            <a:spLocks noGrp="1"/>
          </p:cNvSpPr>
          <p:nvPr>
            <p:ph idx="1"/>
          </p:nvPr>
        </p:nvSpPr>
        <p:spPr>
          <a:xfrm>
            <a:off x="0" y="762000"/>
            <a:ext cx="9144000" cy="3505201"/>
          </a:xfrm>
        </p:spPr>
        <p:txBody>
          <a:bodyPr>
            <a:normAutofit fontScale="92500"/>
          </a:bodyPr>
          <a:lstStyle/>
          <a:p>
            <a:r>
              <a:rPr lang="en-US" sz="4400" dirty="0"/>
              <a:t>Matthew: Herod, wise-men, slaughter of innocents, star, angel appears to Joseph. </a:t>
            </a:r>
          </a:p>
          <a:p>
            <a:pPr marL="342900" lvl="3" indent="-342900">
              <a:buFont typeface="Arial" pitchFamily="34" charset="0"/>
              <a:buChar char="•"/>
            </a:pPr>
            <a:r>
              <a:rPr lang="en-US" sz="4400" dirty="0"/>
              <a:t>Luke: angel appears to Mary, census, shepherds, host of angels, inn and manger, temple presentation.   </a:t>
            </a:r>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2667000" y="3962400"/>
            <a:ext cx="3810000" cy="2895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a:solidFill>
                  <a:srgbClr val="00B050"/>
                </a:solidFill>
                <a:effectLst>
                  <a:outerShdw blurRad="38100" dist="38100" dir="2700000" algn="tl">
                    <a:srgbClr val="000000">
                      <a:alpha val="43137"/>
                    </a:srgbClr>
                  </a:outerShdw>
                </a:effectLst>
              </a:rPr>
              <a:t>The Nativity Stories - Contradictions </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pPr marL="342900" lvl="3" indent="-342900">
              <a:buFont typeface="Arial" pitchFamily="34" charset="0"/>
              <a:buChar char="•"/>
            </a:pPr>
            <a:r>
              <a:rPr lang="en-US" sz="2800" dirty="0"/>
              <a:t>Location: </a:t>
            </a:r>
          </a:p>
          <a:p>
            <a:pPr marL="800100" lvl="4" indent="-342900">
              <a:buFont typeface="Arial" pitchFamily="34" charset="0"/>
              <a:buChar char="•"/>
            </a:pPr>
            <a:r>
              <a:rPr lang="en-US" sz="2800" dirty="0"/>
              <a:t>Matthew’s story starts in Bethlehem (they live there), the family flees to Egypt because of Herod’s threat, then they move to Nazareth. </a:t>
            </a:r>
          </a:p>
          <a:p>
            <a:pPr marL="800100" lvl="4" indent="-342900">
              <a:buFont typeface="Arial" pitchFamily="34" charset="0"/>
              <a:buChar char="•"/>
            </a:pPr>
            <a:r>
              <a:rPr lang="en-US" sz="2800" dirty="0"/>
              <a:t>Luke’s story starts in Nazareth (they live there), they have to go to Bethlehem for a census, then they go right back to Nazareth after a quick stop at the temple in Jerusalem. </a:t>
            </a:r>
          </a:p>
          <a:p>
            <a:pPr marL="342900" lvl="3" indent="-342900">
              <a:buFont typeface="Arial" pitchFamily="34" charset="0"/>
              <a:buChar char="•"/>
            </a:pPr>
            <a:r>
              <a:rPr lang="en-US" sz="2800" dirty="0"/>
              <a:t>Time period: </a:t>
            </a:r>
          </a:p>
          <a:p>
            <a:pPr marL="800100" lvl="4" indent="-342900">
              <a:buFont typeface="Arial" pitchFamily="34" charset="0"/>
              <a:buChar char="•"/>
            </a:pPr>
            <a:r>
              <a:rPr lang="en-US" sz="2800" dirty="0"/>
              <a:t>Matthew has Herod ruling (he died in 4 BCE). </a:t>
            </a:r>
          </a:p>
          <a:p>
            <a:pPr marL="800100" lvl="4" indent="-342900">
              <a:buFont typeface="Arial" pitchFamily="34" charset="0"/>
              <a:buChar char="•"/>
            </a:pPr>
            <a:r>
              <a:rPr lang="en-US" sz="2800" dirty="0"/>
              <a:t>Luke specifically places the precursors of the story (the heralding of the birth of John the Baptist) during the days of Herod’s reign, but then specifically places all other events “after those days.” Even more specifically, Luke says the birth takes places while Quirinius is governor of Syria (he began his rule as governor of Syria in 6 CE). </a:t>
            </a:r>
          </a:p>
          <a:p>
            <a:pPr marL="342900" lvl="3" indent="-342900">
              <a:buFont typeface="Arial" pitchFamily="34" charset="0"/>
              <a:buChar char="•"/>
            </a:pPr>
            <a:r>
              <a:rPr lang="en-US" sz="2800" dirty="0"/>
              <a:t>Both knew nothing of Jesus’ birth, but were simply telling a story consistent with what they knew from Mark (born in Bethlehem, from Nazareth, mother is Mary). But they told totally different stories that had these elements. </a:t>
            </a:r>
          </a:p>
          <a:p>
            <a:pPr marL="342900" lvl="3" indent="-342900">
              <a:buFont typeface="Arial" pitchFamily="34" charset="0"/>
              <a:buChar char="•"/>
            </a:pPr>
            <a:endParaRPr lang="en-US" sz="2800"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Documents and Settings\davidjohnson\My Documents\Projects and such\Public Lectures\History of Christmas (Presenation)\Nativities - Luke and Matt (Map).bmp"/>
          <p:cNvPicPr>
            <a:picLocks noChangeAspect="1" noChangeArrowheads="1"/>
          </p:cNvPicPr>
          <p:nvPr/>
        </p:nvPicPr>
        <p:blipFill>
          <a:blip r:embed="rId2" cstate="print"/>
          <a:srcRect/>
          <a:stretch>
            <a:fillRect/>
          </a:stretch>
        </p:blipFill>
        <p:spPr bwMode="auto">
          <a:xfrm>
            <a:off x="29183" y="228600"/>
            <a:ext cx="9114817" cy="634661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863680" y="4181475"/>
            <a:ext cx="3280320" cy="2676525"/>
          </a:xfrm>
          <a:prstGeom prst="rect">
            <a:avLst/>
          </a:prstGeom>
          <a:noFill/>
          <a:ln w="9525">
            <a:noFill/>
            <a:miter lim="800000"/>
            <a:headEnd/>
            <a:tailEnd/>
          </a:ln>
        </p:spPr>
      </p:pic>
      <p:sp>
        <p:nvSpPr>
          <p:cNvPr id="2" name="Title 1"/>
          <p:cNvSpPr>
            <a:spLocks noGrp="1"/>
          </p:cNvSpPr>
          <p:nvPr>
            <p:ph type="title"/>
          </p:nvPr>
        </p:nvSpPr>
        <p:spPr>
          <a:xfrm>
            <a:off x="457200" y="-228600"/>
            <a:ext cx="8229600" cy="1143000"/>
          </a:xfrm>
        </p:spPr>
        <p:txBody>
          <a:bodyPr>
            <a:normAutofit fontScale="90000"/>
          </a:bodyPr>
          <a:lstStyle/>
          <a:p>
            <a:r>
              <a:rPr lang="en-US" dirty="0">
                <a:solidFill>
                  <a:srgbClr val="00B050"/>
                </a:solidFill>
                <a:effectLst>
                  <a:outerShdw blurRad="38100" dist="38100" dir="2700000" algn="tl">
                    <a:srgbClr val="000000">
                      <a:alpha val="43137"/>
                    </a:srgbClr>
                  </a:outerShdw>
                </a:effectLst>
              </a:rPr>
              <a:t>The Nativity Stories </a:t>
            </a:r>
            <a:r>
              <a:rPr lang="en-US" dirty="0">
                <a:effectLst>
                  <a:outerShdw blurRad="38100" dist="38100" dir="2700000" algn="tl">
                    <a:srgbClr val="000000">
                      <a:alpha val="43137"/>
                    </a:srgbClr>
                  </a:outerShdw>
                </a:effectLst>
              </a:rPr>
              <a:t>– </a:t>
            </a:r>
            <a:r>
              <a:rPr lang="en-US" dirty="0">
                <a:solidFill>
                  <a:srgbClr val="FF0000"/>
                </a:solidFill>
                <a:effectLst>
                  <a:outerShdw blurRad="38100" dist="38100" dir="2700000" algn="tl">
                    <a:srgbClr val="000000">
                      <a:alpha val="43137"/>
                    </a:srgbClr>
                  </a:outerShdw>
                </a:effectLst>
              </a:rPr>
              <a:t>Other Problems</a:t>
            </a:r>
          </a:p>
        </p:txBody>
      </p:sp>
      <p:sp>
        <p:nvSpPr>
          <p:cNvPr id="3" name="Content Placeholder 2"/>
          <p:cNvSpPr>
            <a:spLocks noGrp="1"/>
          </p:cNvSpPr>
          <p:nvPr>
            <p:ph idx="1"/>
          </p:nvPr>
        </p:nvSpPr>
        <p:spPr>
          <a:xfrm>
            <a:off x="0" y="609600"/>
            <a:ext cx="9144000" cy="6248400"/>
          </a:xfrm>
        </p:spPr>
        <p:txBody>
          <a:bodyPr>
            <a:normAutofit fontScale="85000" lnSpcReduction="20000"/>
          </a:bodyPr>
          <a:lstStyle/>
          <a:p>
            <a:pPr marL="342900" lvl="3" indent="-342900">
              <a:buFont typeface="Arial" pitchFamily="34" charset="0"/>
              <a:buChar char="•"/>
            </a:pPr>
            <a:r>
              <a:rPr lang="en-US" sz="2800" dirty="0">
                <a:effectLst>
                  <a:outerShdw blurRad="38100" dist="38100" dir="2700000" algn="tl">
                    <a:srgbClr val="000000">
                      <a:alpha val="43137"/>
                    </a:srgbClr>
                  </a:outerShdw>
                </a:effectLst>
              </a:rPr>
              <a:t>No census </a:t>
            </a:r>
            <a:r>
              <a:rPr lang="en-US" sz="2800" dirty="0"/>
              <a:t>ever required relocation, much less one based on ancestral relations tracing back 1000 years. </a:t>
            </a:r>
          </a:p>
          <a:p>
            <a:pPr marL="342900" lvl="3" indent="-342900">
              <a:buFont typeface="Arial" pitchFamily="34" charset="0"/>
              <a:buChar char="•"/>
            </a:pPr>
            <a:r>
              <a:rPr lang="en-US" sz="2800" dirty="0">
                <a:effectLst>
                  <a:outerShdw blurRad="38100" dist="38100" dir="2700000" algn="tl">
                    <a:srgbClr val="000000">
                      <a:alpha val="43137"/>
                    </a:srgbClr>
                  </a:outerShdw>
                </a:effectLst>
              </a:rPr>
              <a:t>No record of a census </a:t>
            </a:r>
            <a:r>
              <a:rPr lang="en-US" sz="2800" dirty="0"/>
              <a:t>under Caesar Augustus.</a:t>
            </a:r>
          </a:p>
          <a:p>
            <a:pPr marL="342900" lvl="3" indent="-342900">
              <a:buFont typeface="Arial" pitchFamily="34" charset="0"/>
              <a:buChar char="•"/>
            </a:pPr>
            <a:r>
              <a:rPr lang="en-US" sz="2800" dirty="0">
                <a:effectLst>
                  <a:outerShdw blurRad="38100" dist="38100" dir="2700000" algn="tl">
                    <a:srgbClr val="000000">
                      <a:alpha val="43137"/>
                    </a:srgbClr>
                  </a:outerShdw>
                </a:effectLst>
              </a:rPr>
              <a:t>No record of a slaughter </a:t>
            </a:r>
            <a:r>
              <a:rPr lang="en-US" sz="2800" dirty="0"/>
              <a:t>of innocents by Herod in Bethlehem—and careful records were kept.</a:t>
            </a:r>
          </a:p>
          <a:p>
            <a:pPr marL="342900" lvl="3" indent="-342900">
              <a:buFont typeface="Arial" pitchFamily="34" charset="0"/>
              <a:buChar char="•"/>
            </a:pPr>
            <a:r>
              <a:rPr lang="en-US" sz="2800" dirty="0">
                <a:effectLst>
                  <a:outerShdw blurRad="38100" dist="38100" dir="2700000" algn="tl">
                    <a:srgbClr val="000000">
                      <a:alpha val="43137"/>
                    </a:srgbClr>
                  </a:outerShdw>
                </a:effectLst>
              </a:rPr>
              <a:t>A star </a:t>
            </a:r>
            <a:r>
              <a:rPr lang="en-US" sz="2800" dirty="0"/>
              <a:t>that “leads” and stops over a specific house doesn’t make any sense. </a:t>
            </a:r>
          </a:p>
          <a:p>
            <a:pPr marL="800100" lvl="4" indent="-342900">
              <a:buFont typeface="Arial" pitchFamily="34" charset="0"/>
              <a:buChar char="•"/>
            </a:pPr>
            <a:r>
              <a:rPr lang="en-US" sz="2800" dirty="0"/>
              <a:t>Also note: The magi would not have arrived until at least 2 years after Jesus’ birth, not “in the stable.” </a:t>
            </a:r>
          </a:p>
          <a:p>
            <a:pPr marL="342900" lvl="3" indent="-342900">
              <a:buFont typeface="Arial" pitchFamily="34" charset="0"/>
              <a:buChar char="•"/>
            </a:pPr>
            <a:r>
              <a:rPr lang="en-US" sz="2800" dirty="0"/>
              <a:t>Mathew’s </a:t>
            </a:r>
            <a:r>
              <a:rPr lang="en-US" sz="2800" dirty="0">
                <a:effectLst>
                  <a:outerShdw blurRad="38100" dist="38100" dir="2700000" algn="tl">
                    <a:srgbClr val="000000">
                      <a:alpha val="43137"/>
                    </a:srgbClr>
                  </a:outerShdw>
                </a:effectLst>
              </a:rPr>
              <a:t>Virginal Conception is based in a mistranslation </a:t>
            </a:r>
            <a:r>
              <a:rPr lang="en-US" sz="2800" dirty="0"/>
              <a:t>of Isaiah 7:14. (“young woman” vs. “virgin”)</a:t>
            </a:r>
          </a:p>
          <a:p>
            <a:pPr marL="800100" lvl="4" indent="-342900">
              <a:buFont typeface="Arial" pitchFamily="34" charset="0"/>
              <a:buChar char="•"/>
            </a:pPr>
            <a:r>
              <a:rPr lang="en-US" sz="2800" dirty="0"/>
              <a:t>Note: Nothing about virginity in Mark, </a:t>
            </a:r>
          </a:p>
          <a:p>
            <a:pPr marL="800100" lvl="4" indent="-342900">
              <a:buNone/>
            </a:pPr>
            <a:r>
              <a:rPr lang="en-US" sz="2800" dirty="0"/>
              <a:t>	the earliest gospel. </a:t>
            </a:r>
          </a:p>
          <a:p>
            <a:pPr marL="342900" lvl="3" indent="-342900">
              <a:buFont typeface="Arial" pitchFamily="34" charset="0"/>
              <a:buChar char="•"/>
            </a:pPr>
            <a:r>
              <a:rPr lang="en-US" sz="2800" dirty="0"/>
              <a:t>There is no way shepherds would watch </a:t>
            </a:r>
          </a:p>
          <a:p>
            <a:pPr marL="342900" lvl="3" indent="-342900">
              <a:buNone/>
            </a:pPr>
            <a:r>
              <a:rPr lang="en-US" sz="2800" dirty="0"/>
              <a:t>	their </a:t>
            </a:r>
            <a:r>
              <a:rPr lang="en-US" sz="2800" dirty="0">
                <a:effectLst>
                  <a:outerShdw blurRad="38100" dist="38100" dir="2700000" algn="tl">
                    <a:srgbClr val="000000">
                      <a:alpha val="43137"/>
                    </a:srgbClr>
                  </a:outerShdw>
                </a:effectLst>
              </a:rPr>
              <a:t>flocks by night</a:t>
            </a:r>
            <a:r>
              <a:rPr lang="en-US" sz="2800" dirty="0"/>
              <a:t>, at the end of </a:t>
            </a:r>
          </a:p>
          <a:p>
            <a:pPr marL="342900" lvl="3" indent="-342900">
              <a:buNone/>
            </a:pPr>
            <a:r>
              <a:rPr lang="en-US" sz="2800" dirty="0"/>
              <a:t>	December, when the days were </a:t>
            </a:r>
          </a:p>
          <a:p>
            <a:pPr marL="342900" lvl="3" indent="-342900">
              <a:buNone/>
            </a:pPr>
            <a:r>
              <a:rPr lang="en-US" sz="2800" dirty="0"/>
              <a:t>	shortest. </a:t>
            </a:r>
          </a:p>
          <a:p>
            <a:pPr marL="342900" lvl="3" indent="-342900">
              <a:buFont typeface="Arial" pitchFamily="34" charset="0"/>
              <a:buChar char="•"/>
            </a:pPr>
            <a:endParaRPr lang="en-US" sz="2800" dirty="0"/>
          </a:p>
          <a:p>
            <a:pPr marL="342900" lvl="3" indent="-342900">
              <a:buFont typeface="Arial" pitchFamily="34" charset="0"/>
              <a:buChar char="•"/>
            </a:pPr>
            <a:endParaRPr lang="en-US" sz="2800"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 other words….</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75791" y="2362200"/>
            <a:ext cx="8927251" cy="3047999"/>
          </a:xfrm>
          <a:prstGeom prst="rect">
            <a:avLst/>
          </a:prstGeom>
          <a:noFill/>
          <a:ln w="9525">
            <a:noFill/>
            <a:miter lim="800000"/>
            <a:headEnd/>
            <a:tailEnd/>
          </a:ln>
          <a:effectLst/>
        </p:spPr>
      </p:pic>
      <p:sp>
        <p:nvSpPr>
          <p:cNvPr id="5" name="TextBox 4"/>
          <p:cNvSpPr txBox="1"/>
          <p:nvPr/>
        </p:nvSpPr>
        <p:spPr>
          <a:xfrm>
            <a:off x="1371600" y="6019800"/>
            <a:ext cx="6858000" cy="369332"/>
          </a:xfrm>
          <a:prstGeom prst="rect">
            <a:avLst/>
          </a:prstGeom>
          <a:noFill/>
        </p:spPr>
        <p:txBody>
          <a:bodyPr wrap="square" rtlCol="0">
            <a:spAutoFit/>
          </a:bodyPr>
          <a:lstStyle/>
          <a:p>
            <a:r>
              <a:rPr lang="en-US" dirty="0"/>
              <a:t>A billboard on display close to the Lincoln Tunnel  in 2010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a:solidFill>
                  <a:srgbClr val="00B050"/>
                </a:solidFill>
                <a:effectLst>
                  <a:outerShdw blurRad="38100" dist="38100" dir="2700000" algn="tl">
                    <a:srgbClr val="000000">
                      <a:alpha val="43137"/>
                    </a:srgbClr>
                  </a:outerShdw>
                </a:effectLst>
              </a:rPr>
              <a:t>The War for Christmas Begins</a:t>
            </a:r>
          </a:p>
        </p:txBody>
      </p:sp>
      <p:sp>
        <p:nvSpPr>
          <p:cNvPr id="3" name="Content Placeholder 2"/>
          <p:cNvSpPr>
            <a:spLocks noGrp="1"/>
          </p:cNvSpPr>
          <p:nvPr>
            <p:ph idx="1"/>
          </p:nvPr>
        </p:nvSpPr>
        <p:spPr>
          <a:xfrm>
            <a:off x="0" y="990600"/>
            <a:ext cx="9144000" cy="5867400"/>
          </a:xfrm>
        </p:spPr>
        <p:txBody>
          <a:bodyPr>
            <a:normAutofit fontScale="85000" lnSpcReduction="10000"/>
          </a:bodyPr>
          <a:lstStyle/>
          <a:p>
            <a:r>
              <a:rPr lang="en-US" dirty="0"/>
              <a:t>Constantine “converted” to Christianity in the early 300s.</a:t>
            </a:r>
          </a:p>
          <a:p>
            <a:r>
              <a:rPr lang="en-US" dirty="0"/>
              <a:t>The biggest festivals and celebrations: Saturnalia (mid-December) and the sun god’s (Sol/</a:t>
            </a:r>
            <a:r>
              <a:rPr lang="en-US" dirty="0" err="1"/>
              <a:t>Mithra</a:t>
            </a:r>
            <a:r>
              <a:rPr lang="en-US" dirty="0"/>
              <a:t>) birthday—Dec 25</a:t>
            </a:r>
            <a:r>
              <a:rPr lang="en-US" baseline="30000" dirty="0"/>
              <a:t>th</a:t>
            </a:r>
            <a:r>
              <a:rPr lang="en-US" dirty="0"/>
              <a:t> (their solstice). </a:t>
            </a:r>
          </a:p>
          <a:p>
            <a:pPr lvl="1"/>
            <a:r>
              <a:rPr lang="en-US" dirty="0"/>
              <a:t>Sun god was big with the military and government officials. </a:t>
            </a:r>
          </a:p>
          <a:p>
            <a:r>
              <a:rPr lang="en-US" dirty="0"/>
              <a:t>Constantine “declared” Dec 25</a:t>
            </a:r>
            <a:r>
              <a:rPr lang="en-US" baseline="30000" dirty="0"/>
              <a:t>th</a:t>
            </a:r>
            <a:r>
              <a:rPr lang="en-US" dirty="0"/>
              <a:t> Jesus’ birthday to aid in the conversion of his empire. (He couldn’t convert his empire or army by force, but he couldn’t have them celebrating non-Christian festivals either.)</a:t>
            </a:r>
          </a:p>
          <a:p>
            <a:pPr lvl="1"/>
            <a:r>
              <a:rPr lang="en-US" dirty="0"/>
              <a:t>This way, he could say, the celebration was done “in Jesus’ name.” </a:t>
            </a:r>
          </a:p>
          <a:p>
            <a:r>
              <a:rPr lang="en-US" dirty="0"/>
              <a:t>Around 336, Dec 25</a:t>
            </a:r>
            <a:r>
              <a:rPr lang="en-US" baseline="30000" dirty="0"/>
              <a:t>th</a:t>
            </a:r>
            <a:r>
              <a:rPr lang="en-US" dirty="0"/>
              <a:t> is first identified, in print, as the anniversary of Jesus’ birth. </a:t>
            </a:r>
          </a:p>
          <a:p>
            <a:r>
              <a:rPr lang="en-US" dirty="0"/>
              <a:t>So starts the effort to “Christianize” December celebrations.</a:t>
            </a:r>
          </a:p>
          <a:p>
            <a:r>
              <a:rPr lang="en-US" dirty="0"/>
              <a:t>People begin to forget the real origin of the celebration. </a:t>
            </a:r>
          </a:p>
        </p:txBody>
      </p:sp>
      <p:pic>
        <p:nvPicPr>
          <p:cNvPr id="6146" name="Picture 2"/>
          <p:cNvPicPr>
            <a:picLocks noChangeAspect="1" noChangeArrowheads="1"/>
          </p:cNvPicPr>
          <p:nvPr/>
        </p:nvPicPr>
        <p:blipFill>
          <a:blip r:embed="rId2" cstate="print"/>
          <a:srcRect/>
          <a:stretch>
            <a:fillRect/>
          </a:stretch>
        </p:blipFill>
        <p:spPr bwMode="auto">
          <a:xfrm>
            <a:off x="7953375" y="0"/>
            <a:ext cx="1190625" cy="933450"/>
          </a:xfrm>
          <a:prstGeom prst="rect">
            <a:avLst/>
          </a:prstGeom>
          <a:noFill/>
          <a:ln w="9525">
            <a:noFill/>
            <a:miter lim="800000"/>
            <a:headEnd/>
            <a:tailEnd/>
          </a:ln>
        </p:spPr>
      </p:pic>
      <p:pic>
        <p:nvPicPr>
          <p:cNvPr id="6148" name="Picture 4"/>
          <p:cNvPicPr>
            <a:picLocks noChangeAspect="1" noChangeArrowheads="1"/>
          </p:cNvPicPr>
          <p:nvPr/>
        </p:nvPicPr>
        <p:blipFill>
          <a:blip r:embed="rId2" cstate="print"/>
          <a:srcRect/>
          <a:stretch>
            <a:fillRect/>
          </a:stretch>
        </p:blipFill>
        <p:spPr bwMode="auto">
          <a:xfrm>
            <a:off x="0" y="0"/>
            <a:ext cx="1190625" cy="9334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solidFill>
                  <a:srgbClr val="FF0000"/>
                </a:solidFill>
                <a:effectLst>
                  <a:outerShdw blurRad="38100" dist="38100" dir="2700000" algn="tl">
                    <a:srgbClr val="000000">
                      <a:alpha val="43137"/>
                    </a:srgbClr>
                  </a:outerShdw>
                </a:effectLst>
              </a:rPr>
              <a:t>Why Think Constantine was Motivated by Conversion? </a:t>
            </a:r>
          </a:p>
        </p:txBody>
      </p:sp>
      <p:sp>
        <p:nvSpPr>
          <p:cNvPr id="3" name="Content Placeholder 2"/>
          <p:cNvSpPr>
            <a:spLocks noGrp="1"/>
          </p:cNvSpPr>
          <p:nvPr>
            <p:ph idx="1"/>
          </p:nvPr>
        </p:nvSpPr>
        <p:spPr>
          <a:xfrm>
            <a:off x="0" y="1143000"/>
            <a:ext cx="9144000" cy="5715000"/>
          </a:xfrm>
        </p:spPr>
        <p:txBody>
          <a:bodyPr>
            <a:normAutofit fontScale="92500" lnSpcReduction="20000"/>
          </a:bodyPr>
          <a:lstStyle/>
          <a:p>
            <a:r>
              <a:rPr lang="en-US" dirty="0"/>
              <a:t>The similar date </a:t>
            </a:r>
            <a:r>
              <a:rPr lang="en-US" dirty="0">
                <a:effectLst>
                  <a:outerShdw blurRad="38100" dist="38100" dir="2700000" algn="tl">
                    <a:srgbClr val="000000">
                      <a:alpha val="43137"/>
                    </a:srgbClr>
                  </a:outerShdw>
                </a:effectLst>
              </a:rPr>
              <a:t>can’t be coincidence</a:t>
            </a:r>
            <a:r>
              <a:rPr lang="en-US" dirty="0"/>
              <a:t>. </a:t>
            </a:r>
          </a:p>
          <a:p>
            <a:r>
              <a:rPr lang="en-US" dirty="0"/>
              <a:t>He had to </a:t>
            </a:r>
            <a:r>
              <a:rPr lang="en-US" dirty="0">
                <a:effectLst>
                  <a:outerShdw blurRad="38100" dist="38100" dir="2700000" algn="tl">
                    <a:srgbClr val="000000">
                      <a:alpha val="43137"/>
                    </a:srgbClr>
                  </a:outerShdw>
                </a:effectLst>
              </a:rPr>
              <a:t>either eliminate </a:t>
            </a:r>
            <a:r>
              <a:rPr lang="en-US" dirty="0"/>
              <a:t>everyone’s favorite holiday, Saturnalia, </a:t>
            </a:r>
            <a:r>
              <a:rPr lang="en-US" dirty="0">
                <a:effectLst>
                  <a:outerShdw blurRad="38100" dist="38100" dir="2700000" algn="tl">
                    <a:srgbClr val="000000">
                      <a:alpha val="43137"/>
                    </a:srgbClr>
                  </a:outerShdw>
                </a:effectLst>
              </a:rPr>
              <a:t>or Christianize </a:t>
            </a:r>
            <a:r>
              <a:rPr lang="en-US" dirty="0"/>
              <a:t>it. </a:t>
            </a:r>
          </a:p>
          <a:p>
            <a:r>
              <a:rPr lang="en-US" dirty="0"/>
              <a:t>There is evidence that Christians before Constantine were already trying to gain legitimacy and converts by making Christ like Sol </a:t>
            </a:r>
            <a:r>
              <a:rPr lang="en-US" dirty="0" err="1"/>
              <a:t>Invictus</a:t>
            </a:r>
            <a:r>
              <a:rPr lang="en-US" dirty="0"/>
              <a:t>, the sun god. </a:t>
            </a:r>
          </a:p>
          <a:p>
            <a:pPr lvl="1"/>
            <a:r>
              <a:rPr lang="en-US" dirty="0"/>
              <a:t>Aurelian had declared sun worship the official Roman religion around 270, to unify the empire and to combat Christianity. </a:t>
            </a:r>
          </a:p>
          <a:p>
            <a:pPr lvl="1"/>
            <a:r>
              <a:rPr lang="en-US" dirty="0"/>
              <a:t>Evidence suggests a </a:t>
            </a:r>
            <a:r>
              <a:rPr lang="en-US" dirty="0">
                <a:effectLst>
                  <a:outerShdw blurRad="38100" dist="38100" dir="2700000" algn="tl">
                    <a:srgbClr val="000000">
                      <a:alpha val="43137"/>
                    </a:srgbClr>
                  </a:outerShdw>
                </a:effectLst>
              </a:rPr>
              <a:t>propaganda war </a:t>
            </a:r>
            <a:r>
              <a:rPr lang="en-US" dirty="0"/>
              <a:t>ensued: Pope Leo complained that Christians were still bowing to the sun before entering St. Peter’s Basilica as late as the mid 400s.</a:t>
            </a:r>
          </a:p>
          <a:p>
            <a:pPr lvl="1"/>
            <a:r>
              <a:rPr lang="en-US" dirty="0"/>
              <a:t>Moved their Sabbath from Saturday to </a:t>
            </a:r>
            <a:r>
              <a:rPr lang="en-US" b="1" dirty="0"/>
              <a:t>Sun</a:t>
            </a:r>
            <a:r>
              <a:rPr lang="en-US" dirty="0"/>
              <a:t>day . </a:t>
            </a:r>
          </a:p>
          <a:p>
            <a:pPr lvl="1"/>
            <a:r>
              <a:rPr lang="en-US" dirty="0"/>
              <a:t>Artwork depicted Jesus riding the “sun chariot” across  the skies from late 300s (similarity continues today). </a:t>
            </a:r>
          </a:p>
        </p:txBody>
      </p:sp>
      <p:pic>
        <p:nvPicPr>
          <p:cNvPr id="21506" name="Picture 2"/>
          <p:cNvPicPr>
            <a:picLocks noChangeAspect="1" noChangeArrowheads="1"/>
          </p:cNvPicPr>
          <p:nvPr/>
        </p:nvPicPr>
        <p:blipFill>
          <a:blip r:embed="rId2" cstate="print"/>
          <a:srcRect/>
          <a:stretch>
            <a:fillRect/>
          </a:stretch>
        </p:blipFill>
        <p:spPr bwMode="auto">
          <a:xfrm>
            <a:off x="6400800" y="609600"/>
            <a:ext cx="2375187" cy="10048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7"/>
          <p:cNvPicPr>
            <a:picLocks noChangeAspect="1" noChangeArrowheads="1"/>
          </p:cNvPicPr>
          <p:nvPr/>
        </p:nvPicPr>
        <p:blipFill>
          <a:blip r:embed="rId3" cstate="print"/>
          <a:srcRect/>
          <a:stretch>
            <a:fillRect/>
          </a:stretch>
        </p:blipFill>
        <p:spPr bwMode="auto">
          <a:xfrm>
            <a:off x="304800" y="1524000"/>
            <a:ext cx="4903218" cy="3952875"/>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5867400" y="762000"/>
            <a:ext cx="4385462" cy="5029200"/>
          </a:xfrm>
          <a:prstGeom prst="rect">
            <a:avLst/>
          </a:prstGeom>
          <a:noFill/>
          <a:ln w="9525">
            <a:noFill/>
            <a:miter lim="800000"/>
            <a:headEnd/>
            <a:tailEnd/>
          </a:ln>
        </p:spPr>
      </p:pic>
      <p:sp>
        <p:nvSpPr>
          <p:cNvPr id="6" name="Text Box 5"/>
          <p:cNvSpPr txBox="1">
            <a:spLocks noChangeArrowheads="1"/>
          </p:cNvSpPr>
          <p:nvPr/>
        </p:nvSpPr>
        <p:spPr bwMode="auto">
          <a:xfrm>
            <a:off x="1371600" y="5791200"/>
            <a:ext cx="2286000" cy="646331"/>
          </a:xfrm>
          <a:prstGeom prst="rect">
            <a:avLst/>
          </a:prstGeom>
          <a:noFill/>
          <a:ln w="9525">
            <a:noFill/>
            <a:miter lim="800000"/>
            <a:headEnd/>
            <a:tailEnd/>
          </a:ln>
          <a:effectLst/>
        </p:spPr>
        <p:txBody>
          <a:bodyPr wrap="square">
            <a:spAutoFit/>
          </a:bodyPr>
          <a:lstStyle/>
          <a:p>
            <a:pPr>
              <a:spcBef>
                <a:spcPct val="50000"/>
              </a:spcBef>
            </a:pPr>
            <a:r>
              <a:rPr lang="en-US" sz="3600" dirty="0"/>
              <a:t>Sol </a:t>
            </a:r>
            <a:r>
              <a:rPr lang="en-US" sz="3600" dirty="0" err="1"/>
              <a:t>Invictus</a:t>
            </a:r>
            <a:r>
              <a:rPr lang="en-US" sz="3600" dirty="0"/>
              <a:t> </a:t>
            </a:r>
          </a:p>
        </p:txBody>
      </p:sp>
      <p:sp>
        <p:nvSpPr>
          <p:cNvPr id="7" name="TextBox 6"/>
          <p:cNvSpPr txBox="1"/>
          <p:nvPr/>
        </p:nvSpPr>
        <p:spPr>
          <a:xfrm>
            <a:off x="6858000" y="5943600"/>
            <a:ext cx="1295400" cy="646331"/>
          </a:xfrm>
          <a:prstGeom prst="rect">
            <a:avLst/>
          </a:prstGeom>
          <a:noFill/>
        </p:spPr>
        <p:txBody>
          <a:bodyPr wrap="square" rtlCol="0">
            <a:spAutoFit/>
          </a:bodyPr>
          <a:lstStyle/>
          <a:p>
            <a:r>
              <a:rPr lang="en-US" sz="3600" dirty="0"/>
              <a:t>Jesus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228600" y="1828800"/>
            <a:ext cx="4183879" cy="3810000"/>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4495800" y="1219200"/>
            <a:ext cx="4895850" cy="4559300"/>
          </a:xfrm>
          <a:prstGeom prst="rect">
            <a:avLst/>
          </a:prstGeom>
          <a:noFill/>
          <a:ln w="9525">
            <a:noFill/>
            <a:miter lim="800000"/>
            <a:headEnd/>
            <a:tailEnd/>
          </a:ln>
          <a:effectLst/>
        </p:spPr>
      </p:pic>
      <p:sp>
        <p:nvSpPr>
          <p:cNvPr id="6" name="Text Box 5"/>
          <p:cNvSpPr txBox="1">
            <a:spLocks noChangeArrowheads="1"/>
          </p:cNvSpPr>
          <p:nvPr/>
        </p:nvSpPr>
        <p:spPr bwMode="auto">
          <a:xfrm>
            <a:off x="1143000" y="5867400"/>
            <a:ext cx="2286000" cy="646331"/>
          </a:xfrm>
          <a:prstGeom prst="rect">
            <a:avLst/>
          </a:prstGeom>
          <a:noFill/>
          <a:ln w="9525">
            <a:noFill/>
            <a:miter lim="800000"/>
            <a:headEnd/>
            <a:tailEnd/>
          </a:ln>
          <a:effectLst/>
        </p:spPr>
        <p:txBody>
          <a:bodyPr wrap="square">
            <a:spAutoFit/>
          </a:bodyPr>
          <a:lstStyle/>
          <a:p>
            <a:pPr>
              <a:spcBef>
                <a:spcPct val="50000"/>
              </a:spcBef>
            </a:pPr>
            <a:r>
              <a:rPr lang="en-US" sz="3600" dirty="0"/>
              <a:t>Sol </a:t>
            </a:r>
            <a:r>
              <a:rPr lang="en-US" sz="3600" dirty="0" err="1"/>
              <a:t>Invictus</a:t>
            </a:r>
            <a:r>
              <a:rPr lang="en-US" sz="3600" dirty="0"/>
              <a:t> </a:t>
            </a:r>
          </a:p>
        </p:txBody>
      </p:sp>
      <p:sp>
        <p:nvSpPr>
          <p:cNvPr id="7" name="TextBox 6"/>
          <p:cNvSpPr txBox="1"/>
          <p:nvPr/>
        </p:nvSpPr>
        <p:spPr>
          <a:xfrm>
            <a:off x="6248400" y="5943600"/>
            <a:ext cx="1295400" cy="646331"/>
          </a:xfrm>
          <a:prstGeom prst="rect">
            <a:avLst/>
          </a:prstGeom>
          <a:noFill/>
        </p:spPr>
        <p:txBody>
          <a:bodyPr wrap="square" rtlCol="0">
            <a:spAutoFit/>
          </a:bodyPr>
          <a:lstStyle/>
          <a:p>
            <a:r>
              <a:rPr lang="en-US" sz="3600" dirty="0"/>
              <a:t>Jesus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cstate="print"/>
          <a:srcRect/>
          <a:stretch>
            <a:fillRect/>
          </a:stretch>
        </p:blipFill>
        <p:spPr bwMode="auto">
          <a:xfrm>
            <a:off x="0" y="0"/>
            <a:ext cx="3048000" cy="3672289"/>
          </a:xfrm>
          <a:prstGeom prst="rect">
            <a:avLst/>
          </a:prstGeom>
          <a:noFill/>
          <a:ln w="9525">
            <a:noFill/>
            <a:miter lim="800000"/>
            <a:headEnd/>
            <a:tailEnd/>
          </a:ln>
          <a:effectLst/>
        </p:spPr>
      </p:pic>
      <p:sp>
        <p:nvSpPr>
          <p:cNvPr id="14341" name="Text Box 5"/>
          <p:cNvSpPr txBox="1">
            <a:spLocks noChangeArrowheads="1"/>
          </p:cNvSpPr>
          <p:nvPr/>
        </p:nvSpPr>
        <p:spPr bwMode="auto">
          <a:xfrm>
            <a:off x="304800" y="3962400"/>
            <a:ext cx="2286000" cy="646331"/>
          </a:xfrm>
          <a:prstGeom prst="rect">
            <a:avLst/>
          </a:prstGeom>
          <a:noFill/>
          <a:ln w="9525">
            <a:noFill/>
            <a:miter lim="800000"/>
            <a:headEnd/>
            <a:tailEnd/>
          </a:ln>
          <a:effectLst/>
        </p:spPr>
        <p:txBody>
          <a:bodyPr wrap="square">
            <a:spAutoFit/>
          </a:bodyPr>
          <a:lstStyle/>
          <a:p>
            <a:pPr>
              <a:spcBef>
                <a:spcPct val="50000"/>
              </a:spcBef>
            </a:pPr>
            <a:r>
              <a:rPr lang="en-US" sz="3600" dirty="0"/>
              <a:t>Sol </a:t>
            </a:r>
            <a:r>
              <a:rPr lang="en-US" sz="3600" dirty="0" err="1"/>
              <a:t>Invictus</a:t>
            </a:r>
            <a:r>
              <a:rPr lang="en-US" sz="3600" dirty="0"/>
              <a:t> </a:t>
            </a:r>
          </a:p>
        </p:txBody>
      </p:sp>
      <p:pic>
        <p:nvPicPr>
          <p:cNvPr id="2050" name="Picture 2"/>
          <p:cNvPicPr>
            <a:picLocks noChangeAspect="1" noChangeArrowheads="1"/>
          </p:cNvPicPr>
          <p:nvPr/>
        </p:nvPicPr>
        <p:blipFill>
          <a:blip r:embed="rId4" cstate="print"/>
          <a:srcRect/>
          <a:stretch>
            <a:fillRect/>
          </a:stretch>
        </p:blipFill>
        <p:spPr bwMode="auto">
          <a:xfrm>
            <a:off x="3200400" y="1600200"/>
            <a:ext cx="2413545" cy="3429000"/>
          </a:xfrm>
          <a:prstGeom prst="rect">
            <a:avLst/>
          </a:prstGeom>
          <a:noFill/>
          <a:ln w="9525">
            <a:noFill/>
            <a:miter lim="800000"/>
            <a:headEnd/>
            <a:tailEnd/>
          </a:ln>
        </p:spPr>
      </p:pic>
      <p:pic>
        <p:nvPicPr>
          <p:cNvPr id="8" name="Picture 10"/>
          <p:cNvPicPr>
            <a:picLocks noChangeAspect="1" noChangeArrowheads="1"/>
          </p:cNvPicPr>
          <p:nvPr/>
        </p:nvPicPr>
        <p:blipFill>
          <a:blip r:embed="rId5" cstate="print"/>
          <a:srcRect/>
          <a:stretch>
            <a:fillRect/>
          </a:stretch>
        </p:blipFill>
        <p:spPr bwMode="auto">
          <a:xfrm>
            <a:off x="6019800" y="2209800"/>
            <a:ext cx="2362200" cy="3971925"/>
          </a:xfrm>
          <a:prstGeom prst="rect">
            <a:avLst/>
          </a:prstGeom>
          <a:noFill/>
          <a:ln w="9525">
            <a:noFill/>
            <a:miter lim="800000"/>
            <a:headEnd/>
            <a:tailEnd/>
          </a:ln>
          <a:effectLst/>
        </p:spPr>
      </p:pic>
      <p:sp>
        <p:nvSpPr>
          <p:cNvPr id="9" name="TextBox 8"/>
          <p:cNvSpPr txBox="1"/>
          <p:nvPr/>
        </p:nvSpPr>
        <p:spPr>
          <a:xfrm>
            <a:off x="6629400" y="6211669"/>
            <a:ext cx="1295400" cy="646331"/>
          </a:xfrm>
          <a:prstGeom prst="rect">
            <a:avLst/>
          </a:prstGeom>
          <a:noFill/>
        </p:spPr>
        <p:txBody>
          <a:bodyPr wrap="square" rtlCol="0">
            <a:spAutoFit/>
          </a:bodyPr>
          <a:lstStyle/>
          <a:p>
            <a:r>
              <a:rPr lang="en-US" sz="3600" dirty="0"/>
              <a:t>Jesus</a:t>
            </a:r>
          </a:p>
        </p:txBody>
      </p:sp>
      <p:sp>
        <p:nvSpPr>
          <p:cNvPr id="10" name="TextBox 9"/>
          <p:cNvSpPr txBox="1"/>
          <p:nvPr/>
        </p:nvSpPr>
        <p:spPr>
          <a:xfrm>
            <a:off x="4267200" y="5181600"/>
            <a:ext cx="533400" cy="646331"/>
          </a:xfrm>
          <a:prstGeom prst="rect">
            <a:avLst/>
          </a:prstGeom>
          <a:noFill/>
        </p:spPr>
        <p:txBody>
          <a:bodyPr wrap="square" rtlCol="0">
            <a:spAutoFit/>
          </a:bodyPr>
          <a:lstStyle/>
          <a:p>
            <a:r>
              <a:rPr lang="en-US" sz="3600"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7CA60-BCEA-3E48-A562-60C7E4DD9C2E}"/>
              </a:ext>
            </a:extLst>
          </p:cNvPr>
          <p:cNvSpPr>
            <a:spLocks noGrp="1"/>
          </p:cNvSpPr>
          <p:nvPr>
            <p:ph type="title"/>
          </p:nvPr>
        </p:nvSpPr>
        <p:spPr/>
        <p:txBody>
          <a:bodyPr/>
          <a:lstStyle/>
          <a:p>
            <a:endParaRPr kumimoji="1" lang="zh-CN" altLang="en-US"/>
          </a:p>
        </p:txBody>
      </p:sp>
      <p:pic>
        <p:nvPicPr>
          <p:cNvPr id="5" name="内容占位符 4">
            <a:extLst>
              <a:ext uri="{FF2B5EF4-FFF2-40B4-BE49-F238E27FC236}">
                <a16:creationId xmlns:a16="http://schemas.microsoft.com/office/drawing/2014/main" id="{DC25529D-A744-7A45-8641-560A219F41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9086" y="-76200"/>
            <a:ext cx="4915576" cy="6947899"/>
          </a:xfrm>
        </p:spPr>
      </p:pic>
    </p:spTree>
    <p:extLst>
      <p:ext uri="{BB962C8B-B14F-4D97-AF65-F5344CB8AC3E}">
        <p14:creationId xmlns:p14="http://schemas.microsoft.com/office/powerpoint/2010/main" val="103470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a:solidFill>
                  <a:srgbClr val="00B050"/>
                </a:solidFill>
                <a:effectLst>
                  <a:outerShdw blurRad="38100" dist="38100" dir="2700000" algn="tl">
                    <a:srgbClr val="000000">
                      <a:alpha val="43137"/>
                    </a:srgbClr>
                  </a:outerShdw>
                </a:effectLst>
              </a:rPr>
              <a:t>Christianizing Christmas </a:t>
            </a:r>
          </a:p>
        </p:txBody>
      </p:sp>
      <p:sp>
        <p:nvSpPr>
          <p:cNvPr id="3" name="Content Placeholder 2"/>
          <p:cNvSpPr>
            <a:spLocks noGrp="1"/>
          </p:cNvSpPr>
          <p:nvPr>
            <p:ph idx="1"/>
          </p:nvPr>
        </p:nvSpPr>
        <p:spPr>
          <a:xfrm>
            <a:off x="0" y="609600"/>
            <a:ext cx="9144000" cy="4419600"/>
          </a:xfrm>
        </p:spPr>
        <p:txBody>
          <a:bodyPr>
            <a:normAutofit fontScale="70000" lnSpcReduction="20000"/>
          </a:bodyPr>
          <a:lstStyle/>
          <a:p>
            <a:r>
              <a:rPr lang="en-US" dirty="0"/>
              <a:t>It’s important to realize that these efforts were </a:t>
            </a:r>
            <a:r>
              <a:rPr lang="en-US" dirty="0">
                <a:effectLst>
                  <a:outerShdw blurRad="38100" dist="38100" dir="2700000" algn="tl">
                    <a:srgbClr val="000000">
                      <a:alpha val="43137"/>
                    </a:srgbClr>
                  </a:outerShdw>
                </a:effectLst>
              </a:rPr>
              <a:t>part of a campaign </a:t>
            </a:r>
            <a:r>
              <a:rPr lang="en-US" dirty="0"/>
              <a:t>to claim late December holidays for Christ—to make people think that the holiday originated from Christianity and ultimately to Christianize the holiday. </a:t>
            </a:r>
          </a:p>
          <a:p>
            <a:r>
              <a:rPr lang="en-US" dirty="0"/>
              <a:t>Some of these efforts were successful…</a:t>
            </a:r>
          </a:p>
          <a:p>
            <a:pPr lvl="1"/>
            <a:r>
              <a:rPr lang="en-US" dirty="0"/>
              <a:t>Most people did </a:t>
            </a:r>
            <a:r>
              <a:rPr lang="en-US" dirty="0">
                <a:effectLst>
                  <a:outerShdw blurRad="38100" dist="38100" dir="2700000" algn="tl">
                    <a:srgbClr val="000000">
                      <a:alpha val="43137"/>
                    </a:srgbClr>
                  </a:outerShdw>
                </a:effectLst>
              </a:rPr>
              <a:t>eventually forget </a:t>
            </a:r>
            <a:r>
              <a:rPr lang="en-US" dirty="0"/>
              <a:t>the origins of the holiday, and assumed that it began in year one with the birth of Christ. (This is evident still today.) </a:t>
            </a:r>
          </a:p>
          <a:p>
            <a:r>
              <a:rPr lang="en-US" dirty="0"/>
              <a:t>… and others were not. </a:t>
            </a:r>
          </a:p>
          <a:p>
            <a:pPr lvl="1"/>
            <a:r>
              <a:rPr lang="en-US" dirty="0"/>
              <a:t>The holiday was </a:t>
            </a:r>
            <a:r>
              <a:rPr lang="en-US" dirty="0">
                <a:effectLst>
                  <a:outerShdw blurRad="38100" dist="38100" dir="2700000" algn="tl">
                    <a:srgbClr val="000000">
                      <a:alpha val="43137"/>
                    </a:srgbClr>
                  </a:outerShdw>
                </a:effectLst>
              </a:rPr>
              <a:t>never Christianized</a:t>
            </a:r>
            <a:r>
              <a:rPr lang="en-US" dirty="0"/>
              <a:t>.</a:t>
            </a:r>
          </a:p>
          <a:p>
            <a:pPr lvl="1"/>
            <a:r>
              <a:rPr lang="en-US" dirty="0"/>
              <a:t>The reason that Constantine had to “re-label” the holiday, instead of eliminate it, is because he couldn’t. People weren’t going to stop celebrating their favorite holiday, and they weren’t going to change the way they did. (Can you imagine if the president declared that we all stop buying Christmas gifts?) </a:t>
            </a:r>
          </a:p>
          <a:p>
            <a:pPr lvl="1"/>
            <a:r>
              <a:rPr lang="en-US" dirty="0"/>
              <a:t>The </a:t>
            </a:r>
            <a:r>
              <a:rPr lang="en-US" dirty="0">
                <a:effectLst>
                  <a:outerShdw blurRad="38100" dist="38100" dir="2700000" algn="tl">
                    <a:srgbClr val="000000">
                      <a:alpha val="43137"/>
                    </a:srgbClr>
                  </a:outerShdw>
                </a:effectLst>
              </a:rPr>
              <a:t>raucous customs </a:t>
            </a:r>
            <a:r>
              <a:rPr lang="en-US" dirty="0"/>
              <a:t>of misrule, social inversion, heavy drinking and wild sex </a:t>
            </a:r>
            <a:r>
              <a:rPr lang="en-US" dirty="0">
                <a:effectLst>
                  <a:outerShdw blurRad="38100" dist="38100" dir="2700000" algn="tl">
                    <a:srgbClr val="000000">
                      <a:alpha val="43137"/>
                    </a:srgbClr>
                  </a:outerShdw>
                </a:effectLst>
              </a:rPr>
              <a:t>continued</a:t>
            </a:r>
            <a:r>
              <a:rPr lang="en-US" dirty="0"/>
              <a:t>…to this day.  </a:t>
            </a:r>
          </a:p>
          <a:p>
            <a:endParaRPr lang="en-US" dirty="0"/>
          </a:p>
          <a:p>
            <a:endParaRPr lang="en-US" dirty="0"/>
          </a:p>
          <a:p>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2971800" y="4648200"/>
            <a:ext cx="3683000" cy="2209800"/>
          </a:xfrm>
          <a:prstGeom prst="rect">
            <a:avLst/>
          </a:prstGeom>
          <a:noFill/>
          <a:ln w="9525">
            <a:noFill/>
            <a:miter lim="800000"/>
            <a:headEnd/>
            <a:tailEnd/>
          </a:ln>
        </p:spPr>
      </p:pic>
      <p:pic>
        <p:nvPicPr>
          <p:cNvPr id="17412" name="Picture 4"/>
          <p:cNvPicPr>
            <a:picLocks noChangeAspect="1" noChangeArrowheads="1"/>
          </p:cNvPicPr>
          <p:nvPr/>
        </p:nvPicPr>
        <p:blipFill>
          <a:blip r:embed="rId3" cstate="print"/>
          <a:srcRect/>
          <a:stretch>
            <a:fillRect/>
          </a:stretch>
        </p:blipFill>
        <p:spPr bwMode="auto">
          <a:xfrm>
            <a:off x="6934200" y="4648200"/>
            <a:ext cx="1828800" cy="1969008"/>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609600" y="4648200"/>
            <a:ext cx="1828800" cy="196900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rgbClr val="C00000"/>
                </a:solidFill>
                <a:effectLst>
                  <a:outerShdw blurRad="38100" dist="38100" dir="2700000" algn="tl">
                    <a:srgbClr val="000000">
                      <a:alpha val="43137"/>
                    </a:srgbClr>
                  </a:outerShdw>
                </a:effectLst>
              </a:rPr>
              <a:t>Christmas in the Middle Ages</a:t>
            </a:r>
          </a:p>
        </p:txBody>
      </p:sp>
      <p:sp>
        <p:nvSpPr>
          <p:cNvPr id="3" name="Content Placeholder 2"/>
          <p:cNvSpPr>
            <a:spLocks noGrp="1"/>
          </p:cNvSpPr>
          <p:nvPr>
            <p:ph idx="1"/>
          </p:nvPr>
        </p:nvSpPr>
        <p:spPr>
          <a:xfrm>
            <a:off x="0" y="990600"/>
            <a:ext cx="5105400" cy="5867400"/>
          </a:xfrm>
        </p:spPr>
        <p:txBody>
          <a:bodyPr>
            <a:normAutofit fontScale="55000" lnSpcReduction="20000"/>
          </a:bodyPr>
          <a:lstStyle/>
          <a:p>
            <a:pPr>
              <a:buNone/>
            </a:pPr>
            <a:r>
              <a:rPr lang="en-US" b="1" dirty="0"/>
              <a:t>The church tried to tone things down…</a:t>
            </a:r>
          </a:p>
          <a:p>
            <a:r>
              <a:rPr lang="en-US" dirty="0"/>
              <a:t>It did exciting things like </a:t>
            </a:r>
            <a:r>
              <a:rPr lang="en-US" dirty="0">
                <a:effectLst>
                  <a:outerShdw blurRad="38100" dist="38100" dir="2700000" algn="tl">
                    <a:srgbClr val="000000">
                      <a:alpha val="43137"/>
                    </a:srgbClr>
                  </a:outerShdw>
                </a:effectLst>
              </a:rPr>
              <a:t>added</a:t>
            </a:r>
            <a:r>
              <a:rPr lang="en-US" dirty="0"/>
              <a:t> a midnight mass, and then a morning mass…and a sunrise mass…and an evening mass. (Are we trying to keep people away from parties?) Advent, Epiphany, etc….But it never worked. </a:t>
            </a:r>
          </a:p>
          <a:p>
            <a:pPr lvl="1">
              <a:buFont typeface="Arial" pitchFamily="34" charset="0"/>
              <a:buChar char="•"/>
            </a:pPr>
            <a:r>
              <a:rPr lang="en-US" dirty="0"/>
              <a:t>Some good Christians bookended their midnight mass with orgies. (This tradition continued as late as the 1820s in Ireland.) </a:t>
            </a:r>
          </a:p>
          <a:p>
            <a:pPr marL="742950" lvl="2" indent="-342900"/>
            <a:r>
              <a:rPr lang="en-US" sz="2800" dirty="0"/>
              <a:t>Complaints were made to the Pope about the heathen celebrations of Christians at Christmas, particularly in Rome. </a:t>
            </a:r>
          </a:p>
          <a:p>
            <a:r>
              <a:rPr lang="en-US" dirty="0"/>
              <a:t>And it didn’t help that, as it rolled through Europe, it found and </a:t>
            </a:r>
            <a:r>
              <a:rPr lang="en-US" dirty="0">
                <a:effectLst>
                  <a:outerShdw blurRad="38100" dist="38100" dir="2700000" algn="tl">
                    <a:srgbClr val="000000">
                      <a:alpha val="43137"/>
                    </a:srgbClr>
                  </a:outerShdw>
                </a:effectLst>
              </a:rPr>
              <a:t>assimilated  </a:t>
            </a:r>
            <a:r>
              <a:rPr lang="en-US" dirty="0"/>
              <a:t>(again for conversion purposes) other pagan December celebrations that were just as raucous—like the Norse Jul. </a:t>
            </a:r>
          </a:p>
          <a:p>
            <a:r>
              <a:rPr lang="en-US" dirty="0"/>
              <a:t>Midnight mass was called “</a:t>
            </a:r>
            <a:r>
              <a:rPr lang="en-US" dirty="0">
                <a:effectLst>
                  <a:outerShdw blurRad="38100" dist="38100" dir="2700000" algn="tl">
                    <a:srgbClr val="000000">
                      <a:alpha val="43137"/>
                    </a:srgbClr>
                  </a:outerShdw>
                </a:effectLst>
              </a:rPr>
              <a:t>Christ’s mass</a:t>
            </a:r>
            <a:r>
              <a:rPr lang="en-US" dirty="0"/>
              <a:t>,” and the name eventually stuck for the holiday around 1100s. </a:t>
            </a:r>
          </a:p>
          <a:p>
            <a:pPr lvl="1"/>
            <a:r>
              <a:rPr lang="en-US" dirty="0"/>
              <a:t>Interestingly, this is around the same time that French nuns first secretly delivered presents on the death anniversary of a saint named Nicholas.  </a:t>
            </a:r>
          </a:p>
          <a:p>
            <a:pPr>
              <a:buNone/>
            </a:pPr>
            <a:r>
              <a:rPr lang="en-US" b="1" dirty="0"/>
              <a:t>… but it never really succeed. </a:t>
            </a:r>
          </a:p>
          <a:p>
            <a:endParaRPr lang="en-US" dirty="0"/>
          </a:p>
        </p:txBody>
      </p:sp>
      <p:pic>
        <p:nvPicPr>
          <p:cNvPr id="18435" name="Picture 3"/>
          <p:cNvPicPr>
            <a:picLocks noChangeAspect="1" noChangeArrowheads="1"/>
          </p:cNvPicPr>
          <p:nvPr/>
        </p:nvPicPr>
        <p:blipFill>
          <a:blip r:embed="rId2" cstate="print"/>
          <a:srcRect/>
          <a:stretch>
            <a:fillRect/>
          </a:stretch>
        </p:blipFill>
        <p:spPr bwMode="auto">
          <a:xfrm>
            <a:off x="5076825" y="1371600"/>
            <a:ext cx="4067175" cy="46386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The Puritans and Christmas</a:t>
            </a:r>
          </a:p>
        </p:txBody>
      </p:sp>
      <p:sp>
        <p:nvSpPr>
          <p:cNvPr id="3" name="Content Placeholder 2"/>
          <p:cNvSpPr>
            <a:spLocks noGrp="1"/>
          </p:cNvSpPr>
          <p:nvPr>
            <p:ph idx="1"/>
          </p:nvPr>
        </p:nvSpPr>
        <p:spPr>
          <a:xfrm>
            <a:off x="0" y="1295400"/>
            <a:ext cx="9144000" cy="5562600"/>
          </a:xfrm>
        </p:spPr>
        <p:txBody>
          <a:bodyPr>
            <a:normAutofit fontScale="85000" lnSpcReduction="10000"/>
          </a:bodyPr>
          <a:lstStyle/>
          <a:p>
            <a:r>
              <a:rPr lang="en-US" dirty="0"/>
              <a:t>The effort to Christianize the holiday was such a failure that the Puritans surrendered; they ended the Christian War </a:t>
            </a:r>
            <a:r>
              <a:rPr lang="en-US" i="1" dirty="0"/>
              <a:t>for</a:t>
            </a:r>
            <a:r>
              <a:rPr lang="en-US" dirty="0"/>
              <a:t> Christmas by declaring a War </a:t>
            </a:r>
            <a:r>
              <a:rPr lang="en-US" i="1" dirty="0"/>
              <a:t>on</a:t>
            </a:r>
            <a:r>
              <a:rPr lang="en-US" dirty="0"/>
              <a:t> Christmas. Knowing that it was rooted in pagan religion, and hating it’s raucousness, </a:t>
            </a:r>
            <a:r>
              <a:rPr lang="en-US" dirty="0">
                <a:effectLst>
                  <a:outerShdw blurRad="38100" dist="38100" dir="2700000" algn="tl">
                    <a:srgbClr val="000000">
                      <a:alpha val="43137"/>
                    </a:srgbClr>
                  </a:outerShdw>
                </a:effectLst>
              </a:rPr>
              <a:t>Puritans banned</a:t>
            </a:r>
            <a:r>
              <a:rPr lang="en-US" dirty="0"/>
              <a:t> the celebration of Christmas. </a:t>
            </a:r>
          </a:p>
          <a:p>
            <a:pPr lvl="1"/>
            <a:r>
              <a:rPr lang="en-US" dirty="0"/>
              <a:t>You </a:t>
            </a:r>
            <a:r>
              <a:rPr lang="en-US" dirty="0">
                <a:effectLst>
                  <a:outerShdw blurRad="38100" dist="38100" dir="2700000" algn="tl">
                    <a:srgbClr val="000000">
                      <a:alpha val="43137"/>
                    </a:srgbClr>
                  </a:outerShdw>
                </a:effectLst>
              </a:rPr>
              <a:t>had to work </a:t>
            </a:r>
            <a:r>
              <a:rPr lang="en-US" dirty="0"/>
              <a:t>on Christmas—couldn’t take the day off. </a:t>
            </a:r>
          </a:p>
          <a:p>
            <a:pPr lvl="1"/>
            <a:r>
              <a:rPr lang="en-US" dirty="0"/>
              <a:t>You </a:t>
            </a:r>
            <a:r>
              <a:rPr lang="en-US" dirty="0">
                <a:effectLst>
                  <a:outerShdw blurRad="38100" dist="38100" dir="2700000" algn="tl">
                    <a:srgbClr val="000000">
                      <a:alpha val="43137"/>
                    </a:srgbClr>
                  </a:outerShdw>
                </a:effectLst>
              </a:rPr>
              <a:t>couldn’t go to church </a:t>
            </a:r>
            <a:r>
              <a:rPr lang="en-US" dirty="0"/>
              <a:t>on Christmas (unless it fell on a Sunday).  </a:t>
            </a:r>
          </a:p>
          <a:p>
            <a:pPr lvl="1"/>
            <a:r>
              <a:rPr lang="en-US" dirty="0"/>
              <a:t>They (e.g., Increase Mather, Cotton Mather) preached against its evils.</a:t>
            </a:r>
          </a:p>
          <a:p>
            <a:pPr lvl="1"/>
            <a:r>
              <a:rPr lang="en-US" dirty="0"/>
              <a:t>You could be fined, or put in the stocks, for celebrating.  </a:t>
            </a:r>
          </a:p>
          <a:p>
            <a:r>
              <a:rPr lang="en-US" dirty="0"/>
              <a:t>They didn’t control everything, but celebrating Christmas </a:t>
            </a:r>
            <a:r>
              <a:rPr lang="en-US" dirty="0">
                <a:effectLst>
                  <a:outerShdw blurRad="38100" dist="38100" dir="2700000" algn="tl">
                    <a:srgbClr val="000000">
                      <a:alpha val="43137"/>
                    </a:srgbClr>
                  </a:outerShdw>
                </a:effectLst>
              </a:rPr>
              <a:t>remained very unpopular </a:t>
            </a:r>
            <a:r>
              <a:rPr lang="en-US" dirty="0"/>
              <a:t>through the 1600s and into the 1800s—both in Europe and the American Colonies. </a:t>
            </a:r>
          </a:p>
          <a:p>
            <a:pPr lvl="1"/>
            <a:r>
              <a:rPr lang="en-US" dirty="0"/>
              <a:t>It wasn’t even a nationally recognized holiday until 1870. </a:t>
            </a:r>
          </a:p>
        </p:txBody>
      </p:sp>
      <p:pic>
        <p:nvPicPr>
          <p:cNvPr id="22531" name="Picture 3"/>
          <p:cNvPicPr>
            <a:picLocks noChangeAspect="1" noChangeArrowheads="1"/>
          </p:cNvPicPr>
          <p:nvPr/>
        </p:nvPicPr>
        <p:blipFill>
          <a:blip r:embed="rId2" cstate="print"/>
          <a:srcRect/>
          <a:stretch>
            <a:fillRect/>
          </a:stretch>
        </p:blipFill>
        <p:spPr bwMode="auto">
          <a:xfrm>
            <a:off x="0" y="0"/>
            <a:ext cx="1295400" cy="1295400"/>
          </a:xfrm>
          <a:prstGeom prst="rect">
            <a:avLst/>
          </a:prstGeom>
          <a:noFill/>
          <a:ln w="9525">
            <a:noFill/>
            <a:miter lim="800000"/>
            <a:headEnd/>
            <a:tailEnd/>
          </a:ln>
        </p:spPr>
      </p:pic>
      <p:pic>
        <p:nvPicPr>
          <p:cNvPr id="6" name="Picture 3"/>
          <p:cNvPicPr>
            <a:picLocks noChangeAspect="1" noChangeArrowheads="1"/>
          </p:cNvPicPr>
          <p:nvPr/>
        </p:nvPicPr>
        <p:blipFill>
          <a:blip r:embed="rId2" cstate="print"/>
          <a:srcRect/>
          <a:stretch>
            <a:fillRect/>
          </a:stretch>
        </p:blipFill>
        <p:spPr bwMode="auto">
          <a:xfrm>
            <a:off x="7848600" y="0"/>
            <a:ext cx="1295400" cy="1295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914401"/>
            <a:ext cx="5181600" cy="990600"/>
          </a:xfrm>
        </p:spPr>
        <p:txBody>
          <a:bodyPr/>
          <a:lstStyle/>
          <a:p>
            <a:pPr>
              <a:buNone/>
            </a:pPr>
            <a:r>
              <a:rPr lang="en-US" dirty="0"/>
              <a:t>Some staunch puritans…</a:t>
            </a:r>
          </a:p>
        </p:txBody>
      </p:sp>
      <p:pic>
        <p:nvPicPr>
          <p:cNvPr id="1026" name="Picture 2"/>
          <p:cNvPicPr>
            <a:picLocks noChangeAspect="1" noChangeArrowheads="1"/>
          </p:cNvPicPr>
          <p:nvPr/>
        </p:nvPicPr>
        <p:blipFill>
          <a:blip r:embed="rId2" cstate="print"/>
          <a:srcRect/>
          <a:stretch>
            <a:fillRect/>
          </a:stretch>
        </p:blipFill>
        <p:spPr bwMode="auto">
          <a:xfrm>
            <a:off x="0" y="0"/>
            <a:ext cx="3590925" cy="27527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457965" y="2409825"/>
            <a:ext cx="6686035" cy="4448175"/>
          </a:xfrm>
          <a:prstGeom prst="rect">
            <a:avLst/>
          </a:prstGeom>
          <a:noFill/>
          <a:ln w="9525">
            <a:noFill/>
            <a:miter lim="800000"/>
            <a:headEnd/>
            <a:tailEnd/>
          </a:ln>
          <a:effectLst/>
        </p:spPr>
      </p:pic>
      <p:sp>
        <p:nvSpPr>
          <p:cNvPr id="6" name="TextBox 5"/>
          <p:cNvSpPr txBox="1"/>
          <p:nvPr/>
        </p:nvSpPr>
        <p:spPr>
          <a:xfrm>
            <a:off x="0" y="3505200"/>
            <a:ext cx="2590800" cy="2554545"/>
          </a:xfrm>
          <a:prstGeom prst="rect">
            <a:avLst/>
          </a:prstGeom>
          <a:noFill/>
        </p:spPr>
        <p:txBody>
          <a:bodyPr wrap="square" rtlCol="0">
            <a:spAutoFit/>
          </a:bodyPr>
          <a:lstStyle/>
          <a:p>
            <a:r>
              <a:rPr lang="en-US" sz="3200" dirty="0">
                <a:latin typeface="+mj-lt"/>
              </a:rPr>
              <a:t>…look disapprovingly at a raucous Christmas celebration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B050"/>
                </a:solidFill>
                <a:effectLst>
                  <a:outerShdw blurRad="38100" dist="38100" dir="2700000" algn="tl">
                    <a:srgbClr val="000000">
                      <a:alpha val="43137"/>
                    </a:srgbClr>
                  </a:outerShdw>
                </a:effectLst>
              </a:rPr>
              <a:t>The Christmas Comeback </a:t>
            </a:r>
            <a:r>
              <a:rPr lang="en-US" dirty="0">
                <a:effectLst>
                  <a:outerShdw blurRad="38100" dist="38100" dir="2700000" algn="tl">
                    <a:srgbClr val="000000">
                      <a:alpha val="43137"/>
                    </a:srgbClr>
                  </a:outerShdw>
                </a:effectLst>
              </a:rPr>
              <a:t>(</a:t>
            </a:r>
            <a:r>
              <a:rPr lang="en-US" dirty="0">
                <a:solidFill>
                  <a:srgbClr val="FF0000"/>
                </a:solidFill>
                <a:effectLst>
                  <a:outerShdw blurRad="38100" dist="38100" dir="2700000" algn="tl">
                    <a:srgbClr val="000000">
                      <a:alpha val="43137"/>
                    </a:srgbClr>
                  </a:outerShdw>
                </a:effectLst>
              </a:rPr>
              <a:t>early 1800s</a:t>
            </a:r>
            <a:r>
              <a:rPr lang="en-US"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0" y="1600200"/>
            <a:ext cx="9144000" cy="5257800"/>
          </a:xfrm>
        </p:spPr>
        <p:txBody>
          <a:bodyPr>
            <a:normAutofit/>
          </a:bodyPr>
          <a:lstStyle/>
          <a:p>
            <a:r>
              <a:rPr lang="en-US" dirty="0"/>
              <a:t>As Puritan influence decreased, interest in Christmas increased.</a:t>
            </a:r>
          </a:p>
          <a:p>
            <a:r>
              <a:rPr lang="en-US" dirty="0"/>
              <a:t>But the revived traditions were not Christian.</a:t>
            </a:r>
          </a:p>
          <a:p>
            <a:pPr lvl="1"/>
            <a:r>
              <a:rPr lang="en-US" dirty="0"/>
              <a:t>Feasting, Drinking and Sex</a:t>
            </a:r>
          </a:p>
          <a:p>
            <a:pPr lvl="1"/>
            <a:r>
              <a:rPr lang="en-US" dirty="0"/>
              <a:t>Wassailing</a:t>
            </a:r>
          </a:p>
          <a:p>
            <a:pPr lvl="1"/>
            <a:r>
              <a:rPr lang="en-US" dirty="0" err="1"/>
              <a:t>Mumming</a:t>
            </a:r>
            <a:r>
              <a:rPr lang="en-US" dirty="0"/>
              <a:t>/Begging </a:t>
            </a:r>
          </a:p>
          <a:p>
            <a:pPr lvl="1"/>
            <a:r>
              <a:rPr lang="en-US" dirty="0"/>
              <a:t>Freedom of Slaves in Antebellum South during Christmas.</a:t>
            </a:r>
          </a:p>
          <a:p>
            <a:r>
              <a:rPr lang="en-US" dirty="0"/>
              <a:t>All served as a social safety valve. </a:t>
            </a:r>
          </a:p>
          <a:p>
            <a:endParaRPr lang="en-US" dirty="0"/>
          </a:p>
          <a:p>
            <a:pPr lvl="1"/>
            <a:endParaRPr lang="en-US" dirty="0"/>
          </a:p>
          <a:p>
            <a:endParaRPr lang="en-US" dirty="0"/>
          </a:p>
        </p:txBody>
      </p:sp>
      <p:pic>
        <p:nvPicPr>
          <p:cNvPr id="23555" name="Picture 3"/>
          <p:cNvPicPr>
            <a:picLocks noChangeAspect="1" noChangeArrowheads="1"/>
          </p:cNvPicPr>
          <p:nvPr/>
        </p:nvPicPr>
        <p:blipFill>
          <a:blip r:embed="rId2" cstate="print"/>
          <a:srcRect/>
          <a:stretch>
            <a:fillRect/>
          </a:stretch>
        </p:blipFill>
        <p:spPr bwMode="auto">
          <a:xfrm>
            <a:off x="6477000" y="3352800"/>
            <a:ext cx="1714500" cy="12382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Wassailing! </a:t>
            </a:r>
          </a:p>
        </p:txBody>
      </p:sp>
      <p:pic>
        <p:nvPicPr>
          <p:cNvPr id="4" name="Picture 4"/>
          <p:cNvPicPr>
            <a:picLocks noChangeAspect="1" noChangeArrowheads="1"/>
          </p:cNvPicPr>
          <p:nvPr/>
        </p:nvPicPr>
        <p:blipFill>
          <a:blip r:embed="rId3" cstate="print"/>
          <a:srcRect/>
          <a:stretch>
            <a:fillRect/>
          </a:stretch>
        </p:blipFill>
        <p:spPr bwMode="auto">
          <a:xfrm>
            <a:off x="1371600" y="2057400"/>
            <a:ext cx="6648450" cy="44005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Antebellum Slave Christmas Celebrations</a:t>
            </a:r>
          </a:p>
        </p:txBody>
      </p:sp>
      <p:pic>
        <p:nvPicPr>
          <p:cNvPr id="24578" name="Picture 2"/>
          <p:cNvPicPr>
            <a:picLocks noChangeAspect="1" noChangeArrowheads="1"/>
          </p:cNvPicPr>
          <p:nvPr/>
        </p:nvPicPr>
        <p:blipFill>
          <a:blip r:embed="rId3" cstate="print"/>
          <a:srcRect/>
          <a:stretch>
            <a:fillRect/>
          </a:stretch>
        </p:blipFill>
        <p:spPr bwMode="auto">
          <a:xfrm>
            <a:off x="1143000" y="1752600"/>
            <a:ext cx="6838950" cy="5105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i="1" dirty="0">
                <a:solidFill>
                  <a:srgbClr val="00B050"/>
                </a:solidFill>
                <a:effectLst>
                  <a:outerShdw blurRad="38100" dist="38100" dir="2700000" algn="tl">
                    <a:srgbClr val="000000">
                      <a:alpha val="43137"/>
                    </a:srgbClr>
                  </a:outerShdw>
                </a:effectLst>
              </a:rPr>
              <a:t>A Christmas Carol</a:t>
            </a:r>
            <a:endParaRPr lang="en-US"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685800"/>
            <a:ext cx="9144000" cy="3505200"/>
          </a:xfrm>
        </p:spPr>
        <p:txBody>
          <a:bodyPr>
            <a:normAutofit fontScale="70000" lnSpcReduction="20000"/>
          </a:bodyPr>
          <a:lstStyle/>
          <a:p>
            <a:r>
              <a:rPr lang="en-US" dirty="0"/>
              <a:t>Charles Dickens's famous tale plays a huge role in reviving the holiday.</a:t>
            </a:r>
          </a:p>
          <a:p>
            <a:r>
              <a:rPr lang="en-US" dirty="0"/>
              <a:t>Important notes:</a:t>
            </a:r>
          </a:p>
          <a:p>
            <a:pPr lvl="1"/>
            <a:r>
              <a:rPr lang="en-US" dirty="0"/>
              <a:t>The story has no religious elements. </a:t>
            </a:r>
          </a:p>
          <a:p>
            <a:pPr lvl="1"/>
            <a:r>
              <a:rPr lang="en-US" dirty="0"/>
              <a:t>Most people were like Scrooge—open for business on Christmas (like the butcher who had the turkey). </a:t>
            </a:r>
          </a:p>
          <a:p>
            <a:pPr lvl="1"/>
            <a:r>
              <a:rPr lang="en-US" dirty="0"/>
              <a:t>Scrooge is not rich—he owns a meager business with one employee.  </a:t>
            </a:r>
          </a:p>
          <a:p>
            <a:pPr lvl="1"/>
            <a:r>
              <a:rPr lang="en-US" dirty="0"/>
              <a:t>Bob </a:t>
            </a:r>
            <a:r>
              <a:rPr lang="en-US" dirty="0" err="1"/>
              <a:t>Cratchit</a:t>
            </a:r>
            <a:r>
              <a:rPr lang="en-US" dirty="0"/>
              <a:t> is not poor—he has an office, his wife doesn’t work, he is not a factory worker or coal miner. </a:t>
            </a:r>
          </a:p>
          <a:p>
            <a:r>
              <a:rPr lang="en-US" dirty="0"/>
              <a:t>It is a story about how to deal, at Christmas, with those just under you in your own social class. But everyone has claimed it for themselves. </a:t>
            </a:r>
          </a:p>
          <a:p>
            <a:r>
              <a:rPr lang="en-US" dirty="0"/>
              <a:t>The popularity of the story popularizes the holiday. </a:t>
            </a:r>
          </a:p>
        </p:txBody>
      </p:sp>
      <p:pic>
        <p:nvPicPr>
          <p:cNvPr id="7170" name="Picture 2"/>
          <p:cNvPicPr>
            <a:picLocks noChangeAspect="1" noChangeArrowheads="1"/>
          </p:cNvPicPr>
          <p:nvPr/>
        </p:nvPicPr>
        <p:blipFill>
          <a:blip r:embed="rId2" cstate="print"/>
          <a:srcRect/>
          <a:stretch>
            <a:fillRect/>
          </a:stretch>
        </p:blipFill>
        <p:spPr bwMode="auto">
          <a:xfrm>
            <a:off x="2362200" y="4059875"/>
            <a:ext cx="4752370" cy="27981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i="1" dirty="0">
                <a:solidFill>
                  <a:srgbClr val="00B050"/>
                </a:solidFill>
                <a:effectLst>
                  <a:outerShdw blurRad="38100" dist="38100" dir="2700000" algn="tl">
                    <a:srgbClr val="000000">
                      <a:alpha val="43137"/>
                    </a:srgbClr>
                  </a:outerShdw>
                </a:effectLst>
              </a:rPr>
              <a:t>A Visit from </a:t>
            </a:r>
            <a:r>
              <a:rPr lang="en-US" i="1" dirty="0">
                <a:solidFill>
                  <a:srgbClr val="C00000"/>
                </a:solidFill>
                <a:effectLst>
                  <a:outerShdw blurRad="38100" dist="38100" dir="2700000" algn="tl">
                    <a:srgbClr val="000000">
                      <a:alpha val="43137"/>
                    </a:srgbClr>
                  </a:outerShdw>
                </a:effectLst>
              </a:rPr>
              <a:t>St. Nicholas</a:t>
            </a:r>
          </a:p>
        </p:txBody>
      </p:sp>
      <p:sp>
        <p:nvSpPr>
          <p:cNvPr id="3" name="Content Placeholder 2"/>
          <p:cNvSpPr>
            <a:spLocks noGrp="1"/>
          </p:cNvSpPr>
          <p:nvPr>
            <p:ph idx="1"/>
          </p:nvPr>
        </p:nvSpPr>
        <p:spPr>
          <a:xfrm>
            <a:off x="0" y="838200"/>
            <a:ext cx="9144000" cy="6019800"/>
          </a:xfrm>
        </p:spPr>
        <p:txBody>
          <a:bodyPr>
            <a:normAutofit fontScale="77500" lnSpcReduction="20000"/>
          </a:bodyPr>
          <a:lstStyle/>
          <a:p>
            <a:r>
              <a:rPr lang="en-US" dirty="0"/>
              <a:t>As industrialization increased, and capitalism widened the gap between rich and poor, the revived Christmas traditions of inversion (like wassailing) became a form of protest. </a:t>
            </a:r>
          </a:p>
          <a:p>
            <a:r>
              <a:rPr lang="en-US" dirty="0"/>
              <a:t>The rich—like Clark Clement Moore—feared vandalism, theft, and worse. “Oh, how to change Christmas?” </a:t>
            </a:r>
          </a:p>
          <a:p>
            <a:r>
              <a:rPr lang="en-US" dirty="0"/>
              <a:t>He found his answer in a poem that was probably written by Henry Livingston Jr.</a:t>
            </a:r>
          </a:p>
          <a:p>
            <a:r>
              <a:rPr lang="en-US" dirty="0"/>
              <a:t>It told the story of a nervous rich man, worried about </a:t>
            </a:r>
            <a:r>
              <a:rPr lang="en-US" dirty="0" err="1"/>
              <a:t>Wassailers</a:t>
            </a:r>
            <a:r>
              <a:rPr lang="en-US" dirty="0"/>
              <a:t>, but who only found St. Nicholas delivering gifts. </a:t>
            </a:r>
          </a:p>
          <a:p>
            <a:pPr lvl="1"/>
            <a:r>
              <a:rPr lang="en-US" dirty="0"/>
              <a:t>Most elements of the story were invented, or borrowed from the PA German Belsnickel tradition. </a:t>
            </a:r>
          </a:p>
          <a:p>
            <a:r>
              <a:rPr lang="en-US" dirty="0"/>
              <a:t>It depicted the holiday as a domestic, child centered, affair. </a:t>
            </a:r>
          </a:p>
          <a:p>
            <a:r>
              <a:rPr lang="en-US" dirty="0"/>
              <a:t>The rich published the story everywhere they could. Moore published it with “his writings” (many plagiarized) under his name. </a:t>
            </a:r>
          </a:p>
          <a:p>
            <a:r>
              <a:rPr lang="en-US" dirty="0"/>
              <a:t>Soon people, even the poor, were tricking their children into believing that Santa brought their kids presents—instead of trying to get into rich people’s houses. </a:t>
            </a:r>
          </a:p>
        </p:txBody>
      </p:sp>
      <p:pic>
        <p:nvPicPr>
          <p:cNvPr id="25603" name="Picture 3"/>
          <p:cNvPicPr>
            <a:picLocks noChangeAspect="1" noChangeArrowheads="1"/>
          </p:cNvPicPr>
          <p:nvPr/>
        </p:nvPicPr>
        <p:blipFill>
          <a:blip r:embed="rId2" cstate="print"/>
          <a:srcRect/>
          <a:stretch>
            <a:fillRect/>
          </a:stretch>
        </p:blipFill>
        <p:spPr bwMode="auto">
          <a:xfrm>
            <a:off x="8026609" y="0"/>
            <a:ext cx="1117391" cy="914399"/>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0" y="0"/>
            <a:ext cx="1117391" cy="914399"/>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3" cstate="print"/>
          <a:srcRect/>
          <a:stretch>
            <a:fillRect/>
          </a:stretch>
        </p:blipFill>
        <p:spPr bwMode="auto">
          <a:xfrm>
            <a:off x="0" y="0"/>
            <a:ext cx="5326063" cy="6686550"/>
          </a:xfrm>
          <a:prstGeom prst="rect">
            <a:avLst/>
          </a:prstGeom>
          <a:noFill/>
          <a:ln w="9525">
            <a:noFill/>
            <a:miter lim="800000"/>
            <a:headEnd/>
            <a:tailEnd/>
          </a:ln>
          <a:effectLst/>
        </p:spPr>
      </p:pic>
      <p:sp>
        <p:nvSpPr>
          <p:cNvPr id="35845" name="Text Box 5"/>
          <p:cNvSpPr txBox="1">
            <a:spLocks noChangeArrowheads="1"/>
          </p:cNvSpPr>
          <p:nvPr/>
        </p:nvSpPr>
        <p:spPr bwMode="auto">
          <a:xfrm>
            <a:off x="5334000" y="1066800"/>
            <a:ext cx="3581400" cy="4968875"/>
          </a:xfrm>
          <a:prstGeom prst="rect">
            <a:avLst/>
          </a:prstGeom>
          <a:noFill/>
          <a:ln w="9525">
            <a:noFill/>
            <a:miter lim="800000"/>
            <a:headEnd/>
            <a:tailEnd/>
          </a:ln>
          <a:effectLst/>
        </p:spPr>
        <p:txBody>
          <a:bodyPr>
            <a:spAutoFit/>
          </a:bodyPr>
          <a:lstStyle/>
          <a:p>
            <a:pPr>
              <a:spcBef>
                <a:spcPct val="50000"/>
              </a:spcBef>
            </a:pPr>
            <a:r>
              <a:rPr lang="en-US" sz="4000" dirty="0"/>
              <a:t>The first depiction of St. Nick to go with Moore’s poem.</a:t>
            </a:r>
          </a:p>
          <a:p>
            <a:pPr>
              <a:spcBef>
                <a:spcPct val="50000"/>
              </a:spcBef>
            </a:pPr>
            <a:endParaRPr lang="en-US" sz="4000" dirty="0"/>
          </a:p>
          <a:p>
            <a:pPr>
              <a:spcBef>
                <a:spcPct val="50000"/>
              </a:spcBef>
            </a:pPr>
            <a:r>
              <a:rPr lang="en-US" sz="4000" dirty="0"/>
              <a:t>sacred-texts.com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6477000" y="3886200"/>
            <a:ext cx="2905125" cy="2714625"/>
          </a:xfrm>
          <a:prstGeom prst="rect">
            <a:avLst/>
          </a:prstGeom>
          <a:noFill/>
          <a:ln w="9525">
            <a:noFill/>
            <a:miter lim="800000"/>
            <a:headEnd/>
            <a:tailEnd/>
          </a:ln>
          <a:scene3d>
            <a:camera prst="orthographicFront">
              <a:rot lat="0" lon="19799985" rev="0"/>
            </a:camera>
            <a:lightRig rig="threePt" dir="t"/>
          </a:scene3d>
        </p:spPr>
      </p:pic>
      <p:sp>
        <p:nvSpPr>
          <p:cNvPr id="2" name="Title 1"/>
          <p:cNvSpPr>
            <a:spLocks noGrp="1"/>
          </p:cNvSpPr>
          <p:nvPr>
            <p:ph type="title"/>
          </p:nvPr>
        </p:nvSpPr>
        <p:spPr>
          <a:xfrm>
            <a:off x="533400" y="-152400"/>
            <a:ext cx="8229600" cy="1143000"/>
          </a:xfrm>
        </p:spPr>
        <p:txBody>
          <a:bodyPr/>
          <a:lstStyle/>
          <a:p>
            <a:r>
              <a:rPr lang="en-US" dirty="0">
                <a:solidFill>
                  <a:schemeClr val="accent3"/>
                </a:solidFill>
                <a:effectLst>
                  <a:outerShdw blurRad="38100" dist="38100" dir="2700000" algn="tl">
                    <a:srgbClr val="000000">
                      <a:alpha val="43137"/>
                    </a:srgbClr>
                  </a:outerShdw>
                </a:effectLst>
              </a:rPr>
              <a:t>My Thesis</a:t>
            </a:r>
          </a:p>
        </p:txBody>
      </p:sp>
      <p:sp>
        <p:nvSpPr>
          <p:cNvPr id="3" name="Content Placeholder 2"/>
          <p:cNvSpPr>
            <a:spLocks noGrp="1"/>
          </p:cNvSpPr>
          <p:nvPr>
            <p:ph idx="1"/>
          </p:nvPr>
        </p:nvSpPr>
        <p:spPr>
          <a:xfrm>
            <a:off x="0" y="838200"/>
            <a:ext cx="8915400" cy="6019800"/>
          </a:xfrm>
        </p:spPr>
        <p:txBody>
          <a:bodyPr>
            <a:normAutofit fontScale="70000" lnSpcReduction="20000"/>
          </a:bodyPr>
          <a:lstStyle/>
          <a:p>
            <a:r>
              <a:rPr lang="en-US" dirty="0"/>
              <a:t>Atheist Tom Flynn, in his book </a:t>
            </a:r>
            <a:r>
              <a:rPr lang="en-US" i="1" dirty="0"/>
              <a:t>The Trouble with Christmas </a:t>
            </a:r>
            <a:r>
              <a:rPr lang="en-US" dirty="0"/>
              <a:t>argues that non-Christians shouldn’t celebrate Christmas. </a:t>
            </a:r>
          </a:p>
          <a:p>
            <a:r>
              <a:rPr lang="en-US" dirty="0"/>
              <a:t>By celebrating around Christmas, he argues, humanists tacitly participate in Christian rituals, add legitimacy to Christianity, and lose the ability to criticize the religion. </a:t>
            </a:r>
          </a:p>
          <a:p>
            <a:pPr lvl="1"/>
            <a:r>
              <a:rPr lang="en-US" dirty="0"/>
              <a:t>How can you not like Christianity, or think it is a bad thing, if you celebrate Christmas—the biggest Christian holiday? </a:t>
            </a:r>
          </a:p>
          <a:p>
            <a:pPr lvl="1"/>
            <a:r>
              <a:rPr lang="en-US" dirty="0"/>
              <a:t>He doesn’t celebrate and even goes to work on Christmas day. (He gets a lot done; no one else is there.) </a:t>
            </a:r>
          </a:p>
          <a:p>
            <a:r>
              <a:rPr lang="en-US" dirty="0"/>
              <a:t>I am going to disagree with him on a fundamental level. </a:t>
            </a:r>
          </a:p>
          <a:p>
            <a:r>
              <a:rPr lang="en-US" dirty="0"/>
              <a:t>I will argue that humanists and non-Christians have </a:t>
            </a:r>
          </a:p>
          <a:p>
            <a:pPr>
              <a:buNone/>
            </a:pPr>
            <a:r>
              <a:rPr lang="en-US" dirty="0"/>
              <a:t>	every  right to celebrate during the holidays (including </a:t>
            </a:r>
          </a:p>
          <a:p>
            <a:pPr>
              <a:buNone/>
            </a:pPr>
            <a:r>
              <a:rPr lang="en-US" dirty="0"/>
              <a:t>	</a:t>
            </a:r>
            <a:r>
              <a:rPr lang="en-US" dirty="0" err="1"/>
              <a:t>HumanLight</a:t>
            </a:r>
            <a:r>
              <a:rPr lang="en-US" dirty="0"/>
              <a:t>), and even to wish (and be wished) a </a:t>
            </a:r>
          </a:p>
          <a:p>
            <a:pPr>
              <a:buNone/>
            </a:pPr>
            <a:r>
              <a:rPr lang="en-US" dirty="0"/>
              <a:t>	“Merry Christmas.” There is nothing wrong with </a:t>
            </a:r>
          </a:p>
          <a:p>
            <a:pPr>
              <a:buNone/>
            </a:pPr>
            <a:r>
              <a:rPr lang="en-US" dirty="0"/>
              <a:t>	doing so! </a:t>
            </a:r>
          </a:p>
          <a:p>
            <a:r>
              <a:rPr lang="en-US" dirty="0"/>
              <a:t>In fact, to not do so for the reasons Flynn mentions is </a:t>
            </a:r>
          </a:p>
          <a:p>
            <a:pPr>
              <a:buNone/>
            </a:pPr>
            <a:r>
              <a:rPr lang="en-US" dirty="0"/>
              <a:t>	to grant Christians a victory that they have sought for </a:t>
            </a:r>
          </a:p>
          <a:p>
            <a:pPr>
              <a:buNone/>
            </a:pPr>
            <a:r>
              <a:rPr lang="en-US" dirty="0"/>
              <a:t>	hundreds of years but never achieved—a victory in </a:t>
            </a:r>
          </a:p>
          <a:p>
            <a:pPr>
              <a:buNone/>
            </a:pPr>
            <a:r>
              <a:rPr lang="en-US" dirty="0"/>
              <a:t>	their “War </a:t>
            </a:r>
            <a:r>
              <a:rPr lang="en-US" i="1" dirty="0"/>
              <a:t>for</a:t>
            </a:r>
            <a:r>
              <a:rPr lang="en-US" dirty="0"/>
              <a:t> Christmas.” </a:t>
            </a:r>
          </a:p>
        </p:txBody>
      </p:sp>
      <p:sp>
        <p:nvSpPr>
          <p:cNvPr id="6" name="TextBox 5"/>
          <p:cNvSpPr txBox="1"/>
          <p:nvPr/>
        </p:nvSpPr>
        <p:spPr>
          <a:xfrm>
            <a:off x="7543800" y="6477000"/>
            <a:ext cx="1447800" cy="381000"/>
          </a:xfrm>
          <a:prstGeom prst="rect">
            <a:avLst/>
          </a:prstGeom>
          <a:noFill/>
        </p:spPr>
        <p:txBody>
          <a:bodyPr wrap="square" rtlCol="0">
            <a:spAutoFit/>
          </a:bodyPr>
          <a:lstStyle/>
          <a:p>
            <a:r>
              <a:rPr lang="en-US" dirty="0"/>
              <a:t>Tom Flynn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34000" y="3200400"/>
            <a:ext cx="3810000" cy="2962275"/>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dirty="0">
                <a:solidFill>
                  <a:srgbClr val="92D050"/>
                </a:solidFill>
                <a:effectLst>
                  <a:outerShdw blurRad="38100" dist="38100" dir="2700000" algn="tl">
                    <a:srgbClr val="000000">
                      <a:alpha val="43137"/>
                    </a:srgbClr>
                  </a:outerShdw>
                </a:effectLst>
              </a:rPr>
              <a:t>Make Room for The Presents!</a:t>
            </a:r>
          </a:p>
        </p:txBody>
      </p:sp>
      <p:sp>
        <p:nvSpPr>
          <p:cNvPr id="3" name="Content Placeholder 2"/>
          <p:cNvSpPr>
            <a:spLocks noGrp="1"/>
          </p:cNvSpPr>
          <p:nvPr>
            <p:ph idx="1"/>
          </p:nvPr>
        </p:nvSpPr>
        <p:spPr>
          <a:xfrm>
            <a:off x="0" y="914400"/>
            <a:ext cx="9144000" cy="5943600"/>
          </a:xfrm>
        </p:spPr>
        <p:txBody>
          <a:bodyPr>
            <a:normAutofit fontScale="92500" lnSpcReduction="10000"/>
          </a:bodyPr>
          <a:lstStyle/>
          <a:p>
            <a:r>
              <a:rPr lang="en-US" dirty="0"/>
              <a:t>Although small gifts had always been a part of December celebrations, they had never been the focus. </a:t>
            </a:r>
          </a:p>
          <a:p>
            <a:r>
              <a:rPr lang="en-US" dirty="0"/>
              <a:t>But the Santa tradition changed that; gifts for kids were THE FOCUS of the holiday now.  </a:t>
            </a:r>
          </a:p>
          <a:p>
            <a:r>
              <a:rPr lang="en-US" dirty="0"/>
              <a:t>Businesses soon had “must have” presents. </a:t>
            </a:r>
          </a:p>
          <a:p>
            <a:r>
              <a:rPr lang="en-US" dirty="0"/>
              <a:t>Santa set up headquarters at </a:t>
            </a:r>
          </a:p>
          <a:p>
            <a:pPr>
              <a:buNone/>
            </a:pPr>
            <a:r>
              <a:rPr lang="en-US" dirty="0"/>
              <a:t>	local shops. </a:t>
            </a:r>
          </a:p>
          <a:p>
            <a:r>
              <a:rPr lang="en-US" dirty="0"/>
              <a:t>Business convinced us that we </a:t>
            </a:r>
          </a:p>
          <a:p>
            <a:pPr>
              <a:buNone/>
            </a:pPr>
            <a:r>
              <a:rPr lang="en-US" dirty="0"/>
              <a:t>	were obligated to buy gifts for </a:t>
            </a:r>
          </a:p>
          <a:p>
            <a:pPr>
              <a:buNone/>
            </a:pPr>
            <a:r>
              <a:rPr lang="en-US" dirty="0"/>
              <a:t>	everyone we knew (not just kids). </a:t>
            </a:r>
          </a:p>
          <a:p>
            <a:r>
              <a:rPr lang="en-US" dirty="0"/>
              <a:t>Worthless products, just to give </a:t>
            </a:r>
          </a:p>
          <a:p>
            <a:pPr>
              <a:buNone/>
            </a:pPr>
            <a:r>
              <a:rPr lang="en-US" dirty="0"/>
              <a:t>	out at Christmas, were invented and sold.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4038600" cy="6553199"/>
          </a:xfrm>
        </p:spPr>
        <p:txBody>
          <a:bodyPr/>
          <a:lstStyle/>
          <a:p>
            <a:pPr>
              <a:buNone/>
            </a:pPr>
            <a:endParaRPr lang="en-US" dirty="0"/>
          </a:p>
          <a:p>
            <a:pPr>
              <a:buNone/>
            </a:pPr>
            <a:r>
              <a:rPr lang="en-US" dirty="0"/>
              <a:t>“There are worlds of money wasted, at this time of year, in getting things that nobody wants, and nobody cares for once they are got.” </a:t>
            </a:r>
          </a:p>
          <a:p>
            <a:pPr>
              <a:buNone/>
            </a:pPr>
            <a:endParaRPr lang="en-US" dirty="0"/>
          </a:p>
          <a:p>
            <a:pPr>
              <a:buNone/>
            </a:pPr>
            <a:r>
              <a:rPr lang="en-US" dirty="0"/>
              <a:t>Harriet Beecher Stowe - 1850</a:t>
            </a:r>
          </a:p>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4133850" y="685800"/>
            <a:ext cx="5010150" cy="57531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477000" y="3171825"/>
            <a:ext cx="2952750" cy="3686175"/>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dirty="0">
                <a:solidFill>
                  <a:srgbClr val="C00000"/>
                </a:solidFill>
                <a:effectLst>
                  <a:outerShdw blurRad="38100" dist="38100" dir="2700000" algn="tl">
                    <a:srgbClr val="000000">
                      <a:alpha val="43137"/>
                    </a:srgbClr>
                  </a:outerShdw>
                </a:effectLst>
              </a:rPr>
              <a:t>The Christmas Tree</a:t>
            </a:r>
          </a:p>
        </p:txBody>
      </p:sp>
      <p:sp>
        <p:nvSpPr>
          <p:cNvPr id="3" name="Content Placeholder 2"/>
          <p:cNvSpPr>
            <a:spLocks noGrp="1"/>
          </p:cNvSpPr>
          <p:nvPr>
            <p:ph idx="1"/>
          </p:nvPr>
        </p:nvSpPr>
        <p:spPr>
          <a:xfrm>
            <a:off x="-152400" y="1219200"/>
            <a:ext cx="9144000" cy="5638800"/>
          </a:xfrm>
        </p:spPr>
        <p:txBody>
          <a:bodyPr>
            <a:normAutofit fontScale="85000" lnSpcReduction="20000"/>
          </a:bodyPr>
          <a:lstStyle/>
          <a:p>
            <a:r>
              <a:rPr lang="en-US" dirty="0"/>
              <a:t>Modern worries emerged with “domestication” –like ungrateful spoiled Children. </a:t>
            </a:r>
          </a:p>
          <a:p>
            <a:r>
              <a:rPr lang="en-US" dirty="0"/>
              <a:t>Christmas trees date back to the 1500s, but were only in very isolated parts of Germany. </a:t>
            </a:r>
          </a:p>
          <a:p>
            <a:pPr lvl="1"/>
            <a:r>
              <a:rPr lang="en-US" dirty="0"/>
              <a:t>They were a modification of the greenery traditions, popular with the Norse, who revered plants that don’t die in the winter. </a:t>
            </a:r>
          </a:p>
          <a:p>
            <a:r>
              <a:rPr lang="en-US" dirty="0"/>
              <a:t>In the mid 1800s, printed stories had parents </a:t>
            </a:r>
          </a:p>
          <a:p>
            <a:pPr>
              <a:buNone/>
            </a:pPr>
            <a:r>
              <a:rPr lang="en-US" dirty="0"/>
              <a:t>	using  (table top) Christmas trees to control gift </a:t>
            </a:r>
          </a:p>
          <a:p>
            <a:pPr>
              <a:buNone/>
            </a:pPr>
            <a:r>
              <a:rPr lang="en-US" dirty="0"/>
              <a:t>	distribution, deal with selfish kids, etc. </a:t>
            </a:r>
          </a:p>
          <a:p>
            <a:r>
              <a:rPr lang="en-US" dirty="0"/>
              <a:t>They soon became popular (in America and </a:t>
            </a:r>
          </a:p>
          <a:p>
            <a:pPr>
              <a:buNone/>
            </a:pPr>
            <a:r>
              <a:rPr lang="en-US" dirty="0"/>
              <a:t>	Germany, at the same time) and became their </a:t>
            </a:r>
          </a:p>
          <a:p>
            <a:pPr>
              <a:buNone/>
            </a:pPr>
            <a:r>
              <a:rPr lang="en-US" dirty="0"/>
              <a:t>	own commodity. </a:t>
            </a:r>
          </a:p>
          <a:p>
            <a:r>
              <a:rPr lang="en-US" dirty="0"/>
              <a:t>And as the presents got bigger, so did the trees. </a:t>
            </a:r>
          </a:p>
          <a:p>
            <a:r>
              <a:rPr lang="en-US" dirty="0"/>
              <a:t>They are not religious symbols! </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n-US" dirty="0">
                <a:solidFill>
                  <a:srgbClr val="00B050"/>
                </a:solidFill>
                <a:effectLst>
                  <a:outerShdw blurRad="38100" dist="38100" dir="2700000" algn="tl">
                    <a:srgbClr val="000000">
                      <a:alpha val="43137"/>
                    </a:srgbClr>
                  </a:outerShdw>
                </a:effectLst>
              </a:rPr>
              <a:t>First Rockefeller Christmas tree</a:t>
            </a:r>
            <a:br>
              <a:rPr lang="en-US" dirty="0">
                <a:solidFill>
                  <a:srgbClr val="00B050"/>
                </a:solidFill>
                <a:effectLst>
                  <a:outerShdw blurRad="38100" dist="38100" dir="2700000" algn="tl">
                    <a:srgbClr val="000000">
                      <a:alpha val="43137"/>
                    </a:srgbClr>
                  </a:outerShdw>
                </a:effectLst>
              </a:rPr>
            </a:br>
            <a:r>
              <a:rPr lang="en-US" dirty="0">
                <a:solidFill>
                  <a:srgbClr val="00B050"/>
                </a:solidFill>
                <a:effectLst>
                  <a:outerShdw blurRad="38100" dist="38100" dir="2700000" algn="tl">
                    <a:srgbClr val="000000">
                      <a:alpha val="43137"/>
                    </a:srgbClr>
                  </a:outerShdw>
                </a:effectLst>
              </a:rPr>
              <a:t>1933 </a:t>
            </a:r>
          </a:p>
        </p:txBody>
      </p:sp>
      <p:pic>
        <p:nvPicPr>
          <p:cNvPr id="38916" name="Picture 4"/>
          <p:cNvPicPr>
            <a:picLocks noChangeAspect="1" noChangeArrowheads="1"/>
          </p:cNvPicPr>
          <p:nvPr/>
        </p:nvPicPr>
        <p:blipFill>
          <a:blip r:embed="rId2" cstate="print"/>
          <a:srcRect/>
          <a:stretch>
            <a:fillRect/>
          </a:stretch>
        </p:blipFill>
        <p:spPr bwMode="auto">
          <a:xfrm>
            <a:off x="1524000" y="1828800"/>
            <a:ext cx="6181725" cy="4779963"/>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a:solidFill>
                  <a:srgbClr val="FF0000"/>
                </a:solidFill>
                <a:effectLst>
                  <a:outerShdw blurRad="38100" dist="38100" dir="2700000" algn="tl">
                    <a:srgbClr val="000000">
                      <a:alpha val="43137"/>
                    </a:srgbClr>
                  </a:outerShdw>
                </a:effectLst>
              </a:rPr>
              <a:t>Rockefeller Christmas Tree 2011</a:t>
            </a:r>
          </a:p>
        </p:txBody>
      </p:sp>
      <p:pic>
        <p:nvPicPr>
          <p:cNvPr id="1028" name="Picture 4"/>
          <p:cNvPicPr>
            <a:picLocks noChangeAspect="1" noChangeArrowheads="1"/>
          </p:cNvPicPr>
          <p:nvPr/>
        </p:nvPicPr>
        <p:blipFill>
          <a:blip r:embed="rId3" cstate="print"/>
          <a:srcRect/>
          <a:stretch>
            <a:fillRect/>
          </a:stretch>
        </p:blipFill>
        <p:spPr bwMode="auto">
          <a:xfrm>
            <a:off x="2514600" y="1066800"/>
            <a:ext cx="4237637" cy="567822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35052" y="3886200"/>
            <a:ext cx="3008948" cy="22288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Christianizing Christmas </a:t>
            </a:r>
          </a:p>
        </p:txBody>
      </p:sp>
      <p:sp>
        <p:nvSpPr>
          <p:cNvPr id="3" name="Content Placeholder 2"/>
          <p:cNvSpPr>
            <a:spLocks noGrp="1"/>
          </p:cNvSpPr>
          <p:nvPr>
            <p:ph idx="1"/>
          </p:nvPr>
        </p:nvSpPr>
        <p:spPr>
          <a:xfrm>
            <a:off x="0" y="1295400"/>
            <a:ext cx="9144000" cy="5562600"/>
          </a:xfrm>
        </p:spPr>
        <p:txBody>
          <a:bodyPr>
            <a:normAutofit fontScale="92500" lnSpcReduction="20000"/>
          </a:bodyPr>
          <a:lstStyle/>
          <a:p>
            <a:r>
              <a:rPr lang="en-US" dirty="0"/>
              <a:t>As holiday celebrations became popular again, Christians </a:t>
            </a:r>
            <a:r>
              <a:rPr lang="en-US" dirty="0">
                <a:effectLst>
                  <a:outerShdw blurRad="38100" dist="38100" dir="2700000" algn="tl">
                    <a:srgbClr val="000000">
                      <a:alpha val="43137"/>
                    </a:srgbClr>
                  </a:outerShdw>
                </a:effectLst>
              </a:rPr>
              <a:t>renewed their war </a:t>
            </a:r>
            <a:r>
              <a:rPr lang="en-US" dirty="0"/>
              <a:t>for Christmas, trying to claim the celebrations for their own once again as a conversion tool. </a:t>
            </a:r>
          </a:p>
          <a:p>
            <a:pPr lvl="1"/>
            <a:r>
              <a:rPr lang="en-US" dirty="0"/>
              <a:t>Since everyone is celebrating Christmas, if they can claim it as a Christian holiday, they make everyone a “by-proxy Christian.” </a:t>
            </a:r>
          </a:p>
          <a:p>
            <a:r>
              <a:rPr lang="en-US" dirty="0"/>
              <a:t>They began by instructing everyone </a:t>
            </a:r>
          </a:p>
          <a:p>
            <a:pPr>
              <a:buNone/>
            </a:pPr>
            <a:r>
              <a:rPr lang="en-US" dirty="0"/>
              <a:t>	to “Keep Christ in Christmas,” </a:t>
            </a:r>
          </a:p>
          <a:p>
            <a:pPr>
              <a:buNone/>
            </a:pPr>
            <a:r>
              <a:rPr lang="en-US" dirty="0"/>
              <a:t>	creating the false impression that </a:t>
            </a:r>
          </a:p>
          <a:p>
            <a:pPr>
              <a:buNone/>
            </a:pPr>
            <a:r>
              <a:rPr lang="en-US" dirty="0"/>
              <a:t>	“the Christian </a:t>
            </a:r>
            <a:r>
              <a:rPr lang="en-US" i="1" dirty="0"/>
              <a:t>Christ-centered</a:t>
            </a:r>
            <a:r>
              <a:rPr lang="en-US" dirty="0"/>
              <a:t> way” </a:t>
            </a:r>
          </a:p>
          <a:p>
            <a:pPr>
              <a:buNone/>
            </a:pPr>
            <a:r>
              <a:rPr lang="en-US" dirty="0"/>
              <a:t>	is the only appropriate way to </a:t>
            </a:r>
          </a:p>
          <a:p>
            <a:pPr>
              <a:buNone/>
            </a:pPr>
            <a:r>
              <a:rPr lang="en-US" dirty="0"/>
              <a:t>	celebrate the holiday. </a:t>
            </a:r>
          </a:p>
          <a:p>
            <a:endParaRPr lang="en-US" dirty="0"/>
          </a:p>
        </p:txBody>
      </p:sp>
      <p:sp>
        <p:nvSpPr>
          <p:cNvPr id="5" name="TextBox 4"/>
          <p:cNvSpPr txBox="1"/>
          <p:nvPr/>
        </p:nvSpPr>
        <p:spPr>
          <a:xfrm>
            <a:off x="5257800" y="6248400"/>
            <a:ext cx="3733800" cy="369332"/>
          </a:xfrm>
          <a:prstGeom prst="rect">
            <a:avLst/>
          </a:prstGeom>
          <a:noFill/>
        </p:spPr>
        <p:txBody>
          <a:bodyPr wrap="square" rtlCol="0">
            <a:spAutoFit/>
          </a:bodyPr>
          <a:lstStyle/>
          <a:p>
            <a:r>
              <a:rPr lang="en-US" dirty="0"/>
              <a:t>http://www.keepchristinchristmas.ca/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6762750" y="4648200"/>
            <a:ext cx="2381250" cy="2381250"/>
          </a:xfrm>
          <a:prstGeom prst="rect">
            <a:avLst/>
          </a:prstGeom>
          <a:noFill/>
          <a:ln w="9525">
            <a:noFill/>
            <a:miter lim="800000"/>
            <a:headEnd/>
            <a:tailEnd/>
          </a:ln>
        </p:spPr>
      </p:pic>
      <p:sp>
        <p:nvSpPr>
          <p:cNvPr id="2" name="Title 1"/>
          <p:cNvSpPr>
            <a:spLocks noGrp="1"/>
          </p:cNvSpPr>
          <p:nvPr>
            <p:ph type="title"/>
          </p:nvPr>
        </p:nvSpPr>
        <p:spPr/>
        <p:txBody>
          <a:bodyPr/>
          <a:lstStyle/>
          <a:p>
            <a:r>
              <a:rPr lang="en-US" i="1" dirty="0">
                <a:solidFill>
                  <a:srgbClr val="C00000"/>
                </a:solidFill>
                <a:effectLst>
                  <a:outerShdw blurRad="38100" dist="38100" dir="2700000" algn="tl">
                    <a:srgbClr val="000000">
                      <a:alpha val="43137"/>
                    </a:srgbClr>
                  </a:outerShdw>
                </a:effectLst>
              </a:rPr>
              <a:t>Christ</a:t>
            </a:r>
            <a:r>
              <a:rPr lang="en-US" dirty="0">
                <a:solidFill>
                  <a:srgbClr val="C00000"/>
                </a:solidFill>
                <a:effectLst>
                  <a:outerShdw blurRad="38100" dist="38100" dir="2700000" algn="tl">
                    <a:srgbClr val="000000">
                      <a:alpha val="43137"/>
                    </a:srgbClr>
                  </a:outerShdw>
                </a:effectLst>
              </a:rPr>
              <a:t>mas is not about </a:t>
            </a:r>
            <a:r>
              <a:rPr lang="en-US" i="1" dirty="0">
                <a:solidFill>
                  <a:srgbClr val="C00000"/>
                </a:solidFill>
                <a:effectLst>
                  <a:outerShdw blurRad="38100" dist="38100" dir="2700000" algn="tl">
                    <a:srgbClr val="000000">
                      <a:alpha val="43137"/>
                    </a:srgbClr>
                  </a:outerShdw>
                </a:effectLst>
              </a:rPr>
              <a:t>Christ</a:t>
            </a:r>
          </a:p>
        </p:txBody>
      </p:sp>
      <p:sp>
        <p:nvSpPr>
          <p:cNvPr id="3" name="Content Placeholder 2"/>
          <p:cNvSpPr>
            <a:spLocks noGrp="1"/>
          </p:cNvSpPr>
          <p:nvPr>
            <p:ph idx="1"/>
          </p:nvPr>
        </p:nvSpPr>
        <p:spPr>
          <a:xfrm>
            <a:off x="0" y="1295400"/>
            <a:ext cx="9144000" cy="5562600"/>
          </a:xfrm>
        </p:spPr>
        <p:txBody>
          <a:bodyPr>
            <a:normAutofit fontScale="92500" lnSpcReduction="20000"/>
          </a:bodyPr>
          <a:lstStyle/>
          <a:p>
            <a:r>
              <a:rPr lang="en-US" dirty="0"/>
              <a:t>They claim that Christmas must be about Christ, since “</a:t>
            </a:r>
            <a:r>
              <a:rPr lang="en-US" dirty="0">
                <a:effectLst>
                  <a:outerShdw blurRad="38100" dist="38100" dir="2700000" algn="tl">
                    <a:srgbClr val="000000">
                      <a:alpha val="43137"/>
                    </a:srgbClr>
                  </a:outerShdw>
                </a:effectLst>
              </a:rPr>
              <a:t>Christ” is right there in the name</a:t>
            </a:r>
            <a:r>
              <a:rPr lang="en-US" dirty="0"/>
              <a:t>. </a:t>
            </a:r>
          </a:p>
          <a:p>
            <a:r>
              <a:rPr lang="en-US" dirty="0"/>
              <a:t>But such arguments are laughable. </a:t>
            </a:r>
          </a:p>
          <a:p>
            <a:pPr lvl="1"/>
            <a:r>
              <a:rPr lang="en-US" dirty="0"/>
              <a:t>The Christians are the one that started calling December celebrations by that name, over 5000 years after humanity had begun celebrating in December. </a:t>
            </a:r>
          </a:p>
          <a:p>
            <a:pPr lvl="1"/>
            <a:r>
              <a:rPr lang="en-US" dirty="0"/>
              <a:t>And the name of something is irrelevant to its origins or even the meaning of the word. (Sunday is not about the sun, Saturday about Saturn, Thursday about Thor, etc.) </a:t>
            </a:r>
          </a:p>
          <a:p>
            <a:pPr lvl="1"/>
            <a:r>
              <a:rPr lang="en-US" dirty="0"/>
              <a:t>It would be like me going to someone’s house, </a:t>
            </a:r>
          </a:p>
          <a:p>
            <a:pPr lvl="1">
              <a:buNone/>
            </a:pPr>
            <a:r>
              <a:rPr lang="en-US" dirty="0"/>
              <a:t>	calling their dog by the name “Kyle’s dog,” </a:t>
            </a:r>
          </a:p>
          <a:p>
            <a:pPr lvl="1">
              <a:buNone/>
            </a:pPr>
            <a:r>
              <a:rPr lang="en-US" dirty="0"/>
              <a:t>	and then trying to take the dog home at the </a:t>
            </a:r>
          </a:p>
          <a:p>
            <a:pPr lvl="1">
              <a:buNone/>
            </a:pPr>
            <a:r>
              <a:rPr lang="en-US" dirty="0"/>
              <a:t>	end of the night, claiming it was mine because </a:t>
            </a:r>
          </a:p>
          <a:p>
            <a:pPr lvl="1">
              <a:buNone/>
            </a:pPr>
            <a:r>
              <a:rPr lang="en-US" dirty="0"/>
              <a:t>	of what people were calling it.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553200" y="3657600"/>
            <a:ext cx="2381250" cy="238125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fontScale="90000"/>
          </a:bodyPr>
          <a:lstStyle/>
          <a:p>
            <a:r>
              <a:rPr lang="en-US" dirty="0">
                <a:solidFill>
                  <a:srgbClr val="00B050"/>
                </a:solidFill>
                <a:effectLst>
                  <a:outerShdw blurRad="38100" dist="38100" dir="2700000" algn="tl">
                    <a:srgbClr val="000000">
                      <a:alpha val="43137"/>
                    </a:srgbClr>
                  </a:outerShdw>
                </a:effectLst>
              </a:rPr>
              <a:t>Jesus is not the reason for the season</a:t>
            </a:r>
          </a:p>
        </p:txBody>
      </p:sp>
      <p:sp>
        <p:nvSpPr>
          <p:cNvPr id="3" name="Content Placeholder 2"/>
          <p:cNvSpPr>
            <a:spLocks noGrp="1"/>
          </p:cNvSpPr>
          <p:nvPr>
            <p:ph idx="1"/>
          </p:nvPr>
        </p:nvSpPr>
        <p:spPr>
          <a:xfrm>
            <a:off x="0" y="1143000"/>
            <a:ext cx="8991600" cy="5715000"/>
          </a:xfrm>
        </p:spPr>
        <p:txBody>
          <a:bodyPr>
            <a:normAutofit fontScale="92500" lnSpcReduction="10000"/>
          </a:bodyPr>
          <a:lstStyle/>
          <a:p>
            <a:r>
              <a:rPr lang="en-US" dirty="0"/>
              <a:t>They spread the falsehood that “Jesus is the reason for the season.” (We have seen, he clearly is not.) </a:t>
            </a:r>
          </a:p>
          <a:p>
            <a:r>
              <a:rPr lang="en-US" dirty="0"/>
              <a:t>This </a:t>
            </a:r>
            <a:r>
              <a:rPr lang="en-US" dirty="0">
                <a:effectLst>
                  <a:outerShdw blurRad="38100" dist="38100" dir="2700000" algn="tl">
                    <a:srgbClr val="000000">
                      <a:alpha val="43137"/>
                    </a:srgbClr>
                  </a:outerShdw>
                </a:effectLst>
              </a:rPr>
              <a:t>creates the false impression </a:t>
            </a:r>
            <a:r>
              <a:rPr lang="en-US" dirty="0"/>
              <a:t>that every element of the holiday is either derived from Christian traditions (e.g., we give gifts because the Magi did) or a perversion of it (e.g., Santa Claus). </a:t>
            </a:r>
          </a:p>
          <a:p>
            <a:r>
              <a:rPr lang="en-US" dirty="0"/>
              <a:t>Christians have so convinced themselves </a:t>
            </a:r>
          </a:p>
          <a:p>
            <a:pPr>
              <a:buNone/>
            </a:pPr>
            <a:r>
              <a:rPr lang="en-US" dirty="0"/>
              <a:t>	that this is true those who now spread </a:t>
            </a:r>
          </a:p>
          <a:p>
            <a:pPr>
              <a:buNone/>
            </a:pPr>
            <a:r>
              <a:rPr lang="en-US" dirty="0"/>
              <a:t>	this in the church are convinced </a:t>
            </a:r>
          </a:p>
          <a:p>
            <a:pPr>
              <a:buNone/>
            </a:pPr>
            <a:r>
              <a:rPr lang="en-US" dirty="0"/>
              <a:t>	that it is true—even the pastors don’t </a:t>
            </a:r>
          </a:p>
          <a:p>
            <a:pPr>
              <a:buNone/>
            </a:pPr>
            <a:r>
              <a:rPr lang="en-US" dirty="0"/>
              <a:t>	know they are saying something false.</a:t>
            </a:r>
          </a:p>
          <a:p>
            <a:r>
              <a:rPr lang="en-US" dirty="0"/>
              <a:t>A new trend has started with Thanksgiving. </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400800" y="2880360"/>
            <a:ext cx="2743200" cy="3977640"/>
          </a:xfrm>
          <a:prstGeom prst="rect">
            <a:avLst/>
          </a:prstGeom>
          <a:noFill/>
          <a:ln w="9525">
            <a:noFill/>
            <a:miter lim="800000"/>
            <a:headEnd/>
            <a:tailEnd/>
          </a:ln>
        </p:spPr>
      </p:pic>
      <p:sp>
        <p:nvSpPr>
          <p:cNvPr id="2" name="Title 1"/>
          <p:cNvSpPr>
            <a:spLocks noGrp="1"/>
          </p:cNvSpPr>
          <p:nvPr>
            <p:ph type="title"/>
          </p:nvPr>
        </p:nvSpPr>
        <p:spPr>
          <a:xfrm>
            <a:off x="457200" y="0"/>
            <a:ext cx="8229600" cy="685800"/>
          </a:xfrm>
        </p:spPr>
        <p:txBody>
          <a:bodyPr>
            <a:normAutofit fontScale="90000"/>
          </a:bodyPr>
          <a:lstStyle/>
          <a:p>
            <a:r>
              <a:rPr lang="en-US" dirty="0">
                <a:solidFill>
                  <a:srgbClr val="C00000"/>
                </a:solidFill>
                <a:effectLst>
                  <a:outerShdw blurRad="38100" dist="38100" dir="2700000" algn="tl">
                    <a:srgbClr val="000000">
                      <a:alpha val="43137"/>
                    </a:srgbClr>
                  </a:outerShdw>
                </a:effectLst>
              </a:rPr>
              <a:t>There is no War “on” Christmas. </a:t>
            </a:r>
          </a:p>
        </p:txBody>
      </p:sp>
      <p:sp>
        <p:nvSpPr>
          <p:cNvPr id="3" name="Content Placeholder 2"/>
          <p:cNvSpPr>
            <a:spLocks noGrp="1"/>
          </p:cNvSpPr>
          <p:nvPr>
            <p:ph idx="1"/>
          </p:nvPr>
        </p:nvSpPr>
        <p:spPr>
          <a:xfrm>
            <a:off x="0" y="533400"/>
            <a:ext cx="9144000" cy="6324600"/>
          </a:xfrm>
        </p:spPr>
        <p:txBody>
          <a:bodyPr>
            <a:normAutofit fontScale="62500" lnSpcReduction="20000"/>
          </a:bodyPr>
          <a:lstStyle/>
          <a:p>
            <a:r>
              <a:rPr lang="en-US" dirty="0"/>
              <a:t>This makes very clear the </a:t>
            </a:r>
            <a:r>
              <a:rPr lang="en-US" dirty="0">
                <a:effectLst>
                  <a:outerShdw blurRad="38100" dist="38100" dir="2700000" algn="tl">
                    <a:srgbClr val="000000">
                      <a:alpha val="43137"/>
                    </a:srgbClr>
                  </a:outerShdw>
                </a:effectLst>
              </a:rPr>
              <a:t>unconstitutionality</a:t>
            </a:r>
            <a:r>
              <a:rPr lang="en-US" dirty="0"/>
              <a:t> of things like court house nativity scenes and religious school plays. </a:t>
            </a:r>
          </a:p>
          <a:p>
            <a:r>
              <a:rPr lang="en-US" dirty="0"/>
              <a:t>By promoting the religious aspects of the holiday, </a:t>
            </a:r>
            <a:r>
              <a:rPr lang="en-US" dirty="0">
                <a:effectLst>
                  <a:outerShdw blurRad="38100" dist="38100" dir="2700000" algn="tl">
                    <a:srgbClr val="000000">
                      <a:alpha val="43137"/>
                    </a:srgbClr>
                  </a:outerShdw>
                </a:effectLst>
              </a:rPr>
              <a:t>governments promote Christianity</a:t>
            </a:r>
            <a:r>
              <a:rPr lang="en-US" dirty="0"/>
              <a:t>—a religious establishment (noun!)—by backing up the Christians in their War for Christmas. </a:t>
            </a:r>
          </a:p>
          <a:p>
            <a:pPr lvl="1"/>
            <a:r>
              <a:rPr lang="en-US" dirty="0"/>
              <a:t>When you put a lone nativity scene on your lawn, and nothing else, you imply that the holidays are about Jesus. </a:t>
            </a:r>
          </a:p>
          <a:p>
            <a:r>
              <a:rPr lang="en-US" dirty="0"/>
              <a:t>Notice the bit of </a:t>
            </a:r>
            <a:r>
              <a:rPr lang="en-US" dirty="0">
                <a:effectLst>
                  <a:outerShdw blurRad="38100" dist="38100" dir="2700000" algn="tl">
                    <a:srgbClr val="000000">
                      <a:alpha val="43137"/>
                    </a:srgbClr>
                  </a:outerShdw>
                </a:effectLst>
              </a:rPr>
              <a:t>Christian propaganda </a:t>
            </a:r>
            <a:r>
              <a:rPr lang="en-US" dirty="0"/>
              <a:t>that is even lodged in Christian complaints about such things; liberals are waging a “war on </a:t>
            </a:r>
          </a:p>
          <a:p>
            <a:pPr>
              <a:buNone/>
            </a:pPr>
            <a:r>
              <a:rPr lang="en-US" dirty="0"/>
              <a:t>	Christmas”—as if the Christian aspects of the holiday</a:t>
            </a:r>
          </a:p>
          <a:p>
            <a:pPr>
              <a:buNone/>
            </a:pPr>
            <a:r>
              <a:rPr lang="en-US" dirty="0"/>
              <a:t>	that liberals don’t want the government promoting </a:t>
            </a:r>
          </a:p>
          <a:p>
            <a:pPr>
              <a:buNone/>
            </a:pPr>
            <a:r>
              <a:rPr lang="en-US" dirty="0"/>
              <a:t>	 “are Christmas.” </a:t>
            </a:r>
          </a:p>
          <a:p>
            <a:r>
              <a:rPr lang="en-US" dirty="0"/>
              <a:t>Of course, most of the claims about what has been </a:t>
            </a:r>
          </a:p>
          <a:p>
            <a:pPr>
              <a:buNone/>
            </a:pPr>
            <a:r>
              <a:rPr lang="en-US" dirty="0"/>
              <a:t>	done in “the War on Christmas” are </a:t>
            </a:r>
            <a:r>
              <a:rPr lang="en-US" dirty="0">
                <a:effectLst>
                  <a:outerShdw blurRad="38100" dist="38100" dir="2700000" algn="tl">
                    <a:srgbClr val="000000">
                      <a:alpha val="43137"/>
                    </a:srgbClr>
                  </a:outerShdw>
                </a:effectLst>
              </a:rPr>
              <a:t>pure fiction</a:t>
            </a:r>
            <a:r>
              <a:rPr lang="en-US" dirty="0"/>
              <a:t>, and at </a:t>
            </a:r>
          </a:p>
          <a:p>
            <a:pPr>
              <a:buNone/>
            </a:pPr>
            <a:r>
              <a:rPr lang="en-US" dirty="0"/>
              <a:t>	best are exaggerations about attempts to keep Christians </a:t>
            </a:r>
          </a:p>
          <a:p>
            <a:pPr>
              <a:buNone/>
            </a:pPr>
            <a:r>
              <a:rPr lang="en-US" dirty="0"/>
              <a:t>	from forcing their celebrations on others. </a:t>
            </a:r>
          </a:p>
          <a:p>
            <a:r>
              <a:rPr lang="en-US" dirty="0"/>
              <a:t>Although, </a:t>
            </a:r>
            <a:r>
              <a:rPr lang="en-US" dirty="0">
                <a:effectLst>
                  <a:outerShdw blurRad="38100" dist="38100" dir="2700000" algn="tl">
                    <a:srgbClr val="000000">
                      <a:alpha val="43137"/>
                    </a:srgbClr>
                  </a:outerShdw>
                </a:effectLst>
              </a:rPr>
              <a:t>I don’t think saying “Merry Christmas” </a:t>
            </a:r>
          </a:p>
          <a:p>
            <a:pPr>
              <a:buNone/>
            </a:pPr>
            <a:r>
              <a:rPr lang="en-US" dirty="0">
                <a:effectLst>
                  <a:outerShdw blurRad="38100" dist="38100" dir="2700000" algn="tl">
                    <a:srgbClr val="000000">
                      <a:alpha val="43137"/>
                    </a:srgbClr>
                  </a:outerShdw>
                </a:effectLst>
              </a:rPr>
              <a:t>	endorses Christianity </a:t>
            </a:r>
            <a:r>
              <a:rPr lang="en-US" dirty="0"/>
              <a:t>anymore than worshipping on </a:t>
            </a:r>
          </a:p>
          <a:p>
            <a:pPr>
              <a:buNone/>
            </a:pPr>
            <a:r>
              <a:rPr lang="en-US" dirty="0"/>
              <a:t>	Sunday endorses Sun-worship or taking Saturday off  </a:t>
            </a:r>
          </a:p>
          <a:p>
            <a:pPr>
              <a:buNone/>
            </a:pPr>
            <a:r>
              <a:rPr lang="en-US" dirty="0"/>
              <a:t>	endorses Saturn-worship. </a:t>
            </a:r>
          </a:p>
          <a:p>
            <a:pPr lvl="1"/>
            <a:r>
              <a:rPr lang="en-US" dirty="0"/>
              <a:t>So the fuss over saying “Merry Christmas” is a bit much.</a:t>
            </a:r>
          </a:p>
          <a:p>
            <a:pPr lvl="1"/>
            <a:r>
              <a:rPr lang="en-US" dirty="0"/>
              <a:t>But the inclusive efforts of “Happy Holidays” are laudable.  </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dirty="0">
                <a:solidFill>
                  <a:srgbClr val="00B050"/>
                </a:solidFill>
                <a:effectLst>
                  <a:outerShdw blurRad="38100" dist="38100" dir="2700000" algn="tl">
                    <a:srgbClr val="000000">
                      <a:alpha val="43137"/>
                    </a:srgbClr>
                  </a:outerShdw>
                </a:effectLst>
              </a:rPr>
              <a:t>The 2009 Court House Nativity Debacle </a:t>
            </a:r>
          </a:p>
        </p:txBody>
      </p:sp>
      <p:pic>
        <p:nvPicPr>
          <p:cNvPr id="1026" name="Picture 2"/>
          <p:cNvPicPr>
            <a:picLocks noChangeAspect="1" noChangeArrowheads="1"/>
          </p:cNvPicPr>
          <p:nvPr/>
        </p:nvPicPr>
        <p:blipFill>
          <a:blip r:embed="rId2" cstate="print"/>
          <a:srcRect/>
          <a:stretch>
            <a:fillRect/>
          </a:stretch>
        </p:blipFill>
        <p:spPr bwMode="auto">
          <a:xfrm>
            <a:off x="304800" y="1447800"/>
            <a:ext cx="3352800" cy="2514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267200" y="1524000"/>
            <a:ext cx="3982720" cy="5486400"/>
          </a:xfrm>
          <a:prstGeom prst="rect">
            <a:avLst/>
          </a:prstGeom>
          <a:noFill/>
          <a:ln w="9525">
            <a:noFill/>
            <a:miter lim="800000"/>
            <a:headEnd/>
            <a:tailEnd/>
          </a:ln>
          <a:effectLst/>
        </p:spPr>
      </p:pic>
      <p:pic>
        <p:nvPicPr>
          <p:cNvPr id="1028" name="Picture 4"/>
          <p:cNvPicPr>
            <a:picLocks noGrp="1" noChangeAspect="1" noChangeArrowheads="1"/>
          </p:cNvPicPr>
          <p:nvPr>
            <p:ph idx="1"/>
          </p:nvPr>
        </p:nvPicPr>
        <p:blipFill>
          <a:blip r:embed="rId4" cstate="print"/>
          <a:srcRect/>
          <a:stretch>
            <a:fillRect/>
          </a:stretch>
        </p:blipFill>
        <p:spPr bwMode="auto">
          <a:xfrm>
            <a:off x="152400" y="4038600"/>
            <a:ext cx="3626000" cy="28194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Myth</a:t>
            </a:r>
          </a:p>
        </p:txBody>
      </p:sp>
      <p:sp>
        <p:nvSpPr>
          <p:cNvPr id="3" name="Content Placeholder 2"/>
          <p:cNvSpPr>
            <a:spLocks noGrp="1"/>
          </p:cNvSpPr>
          <p:nvPr>
            <p:ph idx="1"/>
          </p:nvPr>
        </p:nvSpPr>
        <p:spPr>
          <a:xfrm>
            <a:off x="533400" y="1828800"/>
            <a:ext cx="8229600" cy="4525963"/>
          </a:xfrm>
        </p:spPr>
        <p:txBody>
          <a:bodyPr>
            <a:normAutofit fontScale="77500" lnSpcReduction="20000"/>
          </a:bodyPr>
          <a:lstStyle/>
          <a:p>
            <a:pPr marL="0" indent="0">
              <a:buNone/>
            </a:pPr>
            <a:r>
              <a:rPr lang="en-US" i="1" dirty="0"/>
              <a:t>It all started with the birth of Jesus 2000 years ago, in year zero, with “The First Noel”—that is, the first Christmas. And we have been celebrating his birth with church services and charity ever since. Inspired by the Wise Men, we began to give each other gifts in honor of the gentle infant baby Jesus. Later, St. Nicholas made a habit of giving gifts to children, and once he died parents continued to give gifts in his name. Unfortunately, thanks to seculars and their war on Christmas, the holiday has become diluted. They turned the Saint into the secular Santa Claus and made the holiday all about presents, consumerism and raucous parties, and left the baby Jesus behind. But we should all remember that Jesus is the reason for the season and to keep Christ in Christmas!</a:t>
            </a:r>
            <a:endParaRPr lang="en-US" dirty="0"/>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066800" y="304800"/>
            <a:ext cx="1714500" cy="1238250"/>
          </a:xfrm>
          <a:prstGeom prst="rect">
            <a:avLst/>
          </a:prstGeom>
          <a:noFill/>
          <a:ln w="9525">
            <a:noFill/>
            <a:miter lim="800000"/>
            <a:headEnd/>
            <a:tailEnd/>
          </a:ln>
        </p:spPr>
      </p:pic>
      <p:pic>
        <p:nvPicPr>
          <p:cNvPr id="5" name="Picture 3"/>
          <p:cNvPicPr>
            <a:picLocks noChangeAspect="1" noChangeArrowheads="1"/>
          </p:cNvPicPr>
          <p:nvPr/>
        </p:nvPicPr>
        <p:blipFill>
          <a:blip r:embed="rId2" cstate="print"/>
          <a:srcRect/>
          <a:stretch>
            <a:fillRect/>
          </a:stretch>
        </p:blipFill>
        <p:spPr bwMode="auto">
          <a:xfrm>
            <a:off x="6629400" y="279400"/>
            <a:ext cx="1714500" cy="1238250"/>
          </a:xfrm>
          <a:prstGeom prst="rect">
            <a:avLst/>
          </a:prstGeom>
          <a:noFill/>
          <a:ln w="9525">
            <a:noFill/>
            <a:miter lim="800000"/>
            <a:headEnd/>
            <a:tailEnd/>
          </a:ln>
        </p:spPr>
      </p:pic>
    </p:spTree>
    <p:extLst>
      <p:ext uri="{BB962C8B-B14F-4D97-AF65-F5344CB8AC3E}">
        <p14:creationId xmlns:p14="http://schemas.microsoft.com/office/powerpoint/2010/main" val="3237738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486400" y="2971800"/>
            <a:ext cx="4762500" cy="31718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Then what is Christmas about?</a:t>
            </a:r>
          </a:p>
        </p:txBody>
      </p:sp>
      <p:sp>
        <p:nvSpPr>
          <p:cNvPr id="3" name="Content Placeholder 2"/>
          <p:cNvSpPr>
            <a:spLocks noGrp="1"/>
          </p:cNvSpPr>
          <p:nvPr>
            <p:ph idx="1"/>
          </p:nvPr>
        </p:nvSpPr>
        <p:spPr>
          <a:xfrm>
            <a:off x="0" y="1371600"/>
            <a:ext cx="9144000" cy="5486400"/>
          </a:xfrm>
        </p:spPr>
        <p:txBody>
          <a:bodyPr>
            <a:normAutofit fontScale="70000" lnSpcReduction="20000"/>
          </a:bodyPr>
          <a:lstStyle/>
          <a:p>
            <a:r>
              <a:rPr lang="en-US" dirty="0"/>
              <a:t>If you define Christmas by our </a:t>
            </a:r>
            <a:r>
              <a:rPr lang="en-US" dirty="0">
                <a:effectLst>
                  <a:outerShdw blurRad="38100" dist="38100" dir="2700000" algn="tl">
                    <a:srgbClr val="000000">
                      <a:alpha val="43137"/>
                    </a:srgbClr>
                  </a:outerShdw>
                </a:effectLst>
              </a:rPr>
              <a:t>practices</a:t>
            </a:r>
            <a:r>
              <a:rPr lang="en-US" dirty="0"/>
              <a:t>, then it is no more religious than Independence Day. </a:t>
            </a:r>
          </a:p>
          <a:p>
            <a:r>
              <a:rPr lang="en-US" dirty="0"/>
              <a:t>All the most popular Christmas </a:t>
            </a:r>
            <a:r>
              <a:rPr lang="en-US" dirty="0">
                <a:effectLst>
                  <a:outerShdw blurRad="38100" dist="38100" dir="2700000" algn="tl">
                    <a:srgbClr val="000000">
                      <a:alpha val="43137"/>
                    </a:srgbClr>
                  </a:outerShdw>
                </a:effectLst>
              </a:rPr>
              <a:t>songs, movies</a:t>
            </a:r>
            <a:r>
              <a:rPr lang="en-US" dirty="0"/>
              <a:t>, etc., are secular.</a:t>
            </a:r>
          </a:p>
          <a:p>
            <a:r>
              <a:rPr lang="en-US" dirty="0"/>
              <a:t>Our entire </a:t>
            </a:r>
            <a:r>
              <a:rPr lang="en-US" dirty="0">
                <a:effectLst>
                  <a:outerShdw blurRad="38100" dist="38100" dir="2700000" algn="tl">
                    <a:srgbClr val="000000">
                      <a:alpha val="43137"/>
                    </a:srgbClr>
                  </a:outerShdw>
                </a:effectLst>
              </a:rPr>
              <a:t>economy</a:t>
            </a:r>
            <a:r>
              <a:rPr lang="en-US" dirty="0"/>
              <a:t> is defined by 4</a:t>
            </a:r>
            <a:r>
              <a:rPr lang="en-US" baseline="30000" dirty="0"/>
              <a:t>th</a:t>
            </a:r>
            <a:r>
              <a:rPr lang="en-US" dirty="0"/>
              <a:t> quarter profits from Christmas sales. </a:t>
            </a:r>
          </a:p>
          <a:p>
            <a:pPr lvl="1"/>
            <a:r>
              <a:rPr lang="en-US" dirty="0"/>
              <a:t>In 2005, 20% of all purchases were Christmas </a:t>
            </a:r>
          </a:p>
          <a:p>
            <a:pPr lvl="1">
              <a:buNone/>
            </a:pPr>
            <a:r>
              <a:rPr lang="en-US" dirty="0"/>
              <a:t>	purchases. </a:t>
            </a:r>
          </a:p>
          <a:p>
            <a:r>
              <a:rPr lang="en-US" dirty="0"/>
              <a:t>We spend most of our Christmas </a:t>
            </a:r>
          </a:p>
          <a:p>
            <a:pPr>
              <a:buNone/>
            </a:pPr>
            <a:r>
              <a:rPr lang="en-US" dirty="0"/>
              <a:t>	opening </a:t>
            </a:r>
            <a:r>
              <a:rPr lang="en-US" dirty="0">
                <a:effectLst>
                  <a:outerShdw blurRad="38100" dist="38100" dir="2700000" algn="tl">
                    <a:srgbClr val="000000">
                      <a:alpha val="43137"/>
                    </a:srgbClr>
                  </a:outerShdw>
                </a:effectLst>
              </a:rPr>
              <a:t>presents and eating </a:t>
            </a:r>
            <a:r>
              <a:rPr lang="en-US" dirty="0"/>
              <a:t>with family. </a:t>
            </a:r>
          </a:p>
          <a:p>
            <a:r>
              <a:rPr lang="en-US" dirty="0"/>
              <a:t>We spend the season feasting and drinking. </a:t>
            </a:r>
          </a:p>
          <a:p>
            <a:r>
              <a:rPr lang="en-US" dirty="0"/>
              <a:t>Aliens looking down at our festivities </a:t>
            </a:r>
          </a:p>
          <a:p>
            <a:pPr>
              <a:buNone/>
            </a:pPr>
            <a:r>
              <a:rPr lang="en-US" dirty="0"/>
              <a:t>	would be surprised that we consider </a:t>
            </a:r>
          </a:p>
          <a:p>
            <a:pPr>
              <a:buNone/>
            </a:pPr>
            <a:r>
              <a:rPr lang="en-US" dirty="0"/>
              <a:t>	it a religious holiday—or, more likely, </a:t>
            </a:r>
          </a:p>
          <a:p>
            <a:pPr>
              <a:buNone/>
            </a:pPr>
            <a:r>
              <a:rPr lang="en-US" dirty="0"/>
              <a:t>	they would conclude that </a:t>
            </a:r>
            <a:r>
              <a:rPr lang="en-US" dirty="0">
                <a:effectLst>
                  <a:outerShdw blurRad="38100" dist="38100" dir="2700000" algn="tl">
                    <a:srgbClr val="000000">
                      <a:alpha val="43137"/>
                    </a:srgbClr>
                  </a:outerShdw>
                </a:effectLst>
              </a:rPr>
              <a:t>“consumerism” </a:t>
            </a:r>
          </a:p>
          <a:p>
            <a:pPr>
              <a:buNone/>
            </a:pPr>
            <a:r>
              <a:rPr lang="en-US" dirty="0">
                <a:effectLst>
                  <a:outerShdw blurRad="38100" dist="38100" dir="2700000" algn="tl">
                    <a:srgbClr val="000000">
                      <a:alpha val="43137"/>
                    </a:srgbClr>
                  </a:outerShdw>
                </a:effectLst>
              </a:rPr>
              <a:t>	was our religion</a:t>
            </a:r>
            <a:r>
              <a:rPr lang="en-US" dirty="0"/>
              <a:t> and that Christmas was </a:t>
            </a:r>
          </a:p>
          <a:p>
            <a:pPr>
              <a:buNone/>
            </a:pPr>
            <a:r>
              <a:rPr lang="en-US" dirty="0"/>
              <a:t>	our most sacred day. </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781800" y="4191000"/>
            <a:ext cx="2634860" cy="2438401"/>
          </a:xfrm>
          <a:prstGeom prst="rect">
            <a:avLst/>
          </a:prstGeom>
          <a:noFill/>
          <a:ln w="9525">
            <a:noFill/>
            <a:miter lim="800000"/>
            <a:headEnd/>
            <a:tailEnd/>
          </a:ln>
        </p:spPr>
      </p:pic>
      <p:sp>
        <p:nvSpPr>
          <p:cNvPr id="2" name="Title 1"/>
          <p:cNvSpPr>
            <a:spLocks noGrp="1"/>
          </p:cNvSpPr>
          <p:nvPr>
            <p:ph type="title"/>
          </p:nvPr>
        </p:nvSpPr>
        <p:spPr>
          <a:xfrm>
            <a:off x="381000" y="0"/>
            <a:ext cx="8229600" cy="1143000"/>
          </a:xfrm>
        </p:spPr>
        <p:txBody>
          <a:bodyPr/>
          <a:lstStyle/>
          <a:p>
            <a:r>
              <a:rPr lang="en-US" dirty="0">
                <a:solidFill>
                  <a:srgbClr val="00B050"/>
                </a:solidFill>
                <a:effectLst>
                  <a:outerShdw blurRad="38100" dist="38100" dir="2700000" algn="tl">
                    <a:srgbClr val="000000">
                      <a:alpha val="43137"/>
                    </a:srgbClr>
                  </a:outerShdw>
                </a:effectLst>
              </a:rPr>
              <a:t>Who should celebrate the holiday? </a:t>
            </a:r>
          </a:p>
        </p:txBody>
      </p:sp>
      <p:sp>
        <p:nvSpPr>
          <p:cNvPr id="3" name="Content Placeholder 2"/>
          <p:cNvSpPr>
            <a:spLocks noGrp="1"/>
          </p:cNvSpPr>
          <p:nvPr>
            <p:ph idx="1"/>
          </p:nvPr>
        </p:nvSpPr>
        <p:spPr>
          <a:xfrm>
            <a:off x="0" y="914400"/>
            <a:ext cx="9144000" cy="5943600"/>
          </a:xfrm>
        </p:spPr>
        <p:txBody>
          <a:bodyPr>
            <a:normAutofit fontScale="62500" lnSpcReduction="20000"/>
          </a:bodyPr>
          <a:lstStyle/>
          <a:p>
            <a:r>
              <a:rPr lang="en-US" dirty="0"/>
              <a:t>Whoever damn well pleases! </a:t>
            </a:r>
          </a:p>
          <a:p>
            <a:r>
              <a:rPr lang="en-US" dirty="0">
                <a:effectLst>
                  <a:outerShdw blurRad="38100" dist="38100" dir="2700000" algn="tl">
                    <a:srgbClr val="000000">
                      <a:alpha val="43137"/>
                    </a:srgbClr>
                  </a:outerShdw>
                </a:effectLst>
              </a:rPr>
              <a:t>Flynn argues that “infidels” should not celebrate </a:t>
            </a:r>
            <a:r>
              <a:rPr lang="en-US" dirty="0"/>
              <a:t>because it makes us hypocrites—disapproving of Christianity, yet celebrating the birth of its savior—and helps the fundamentalist agenda because it promotes their idea that the majority is Christian because the majority celebrates  Christmas. </a:t>
            </a:r>
          </a:p>
          <a:p>
            <a:pPr lvl="1"/>
            <a:r>
              <a:rPr lang="en-US" dirty="0"/>
              <a:t>“Look,” I can imagine Pat Buchanan saying as he spots a Christmas tree in another atheists' window, “Everyone’s </a:t>
            </a:r>
            <a:r>
              <a:rPr lang="en-US" dirty="0" err="1"/>
              <a:t>Judaeo</a:t>
            </a:r>
            <a:r>
              <a:rPr lang="en-US" dirty="0"/>
              <a:t>-Christian at Christmas time.” (</a:t>
            </a:r>
            <a:r>
              <a:rPr lang="en-US" i="1" dirty="0"/>
              <a:t>The Trouble with Christmas,</a:t>
            </a:r>
            <a:r>
              <a:rPr lang="en-US" dirty="0"/>
              <a:t> p. 234) </a:t>
            </a:r>
          </a:p>
          <a:p>
            <a:r>
              <a:rPr lang="en-US" dirty="0"/>
              <a:t>But not celebrating Christmas because the Christians claim it’s their holiday </a:t>
            </a:r>
            <a:r>
              <a:rPr lang="en-US" dirty="0">
                <a:effectLst>
                  <a:outerShdw blurRad="38100" dist="38100" dir="2700000" algn="tl">
                    <a:srgbClr val="000000">
                      <a:alpha val="43137"/>
                    </a:srgbClr>
                  </a:outerShdw>
                </a:effectLst>
              </a:rPr>
              <a:t>gives credibility to the Christian lie </a:t>
            </a:r>
            <a:r>
              <a:rPr lang="en-US" dirty="0"/>
              <a:t>that the holidays belongs to them.</a:t>
            </a:r>
          </a:p>
          <a:p>
            <a:pPr lvl="1"/>
            <a:r>
              <a:rPr lang="en-US" dirty="0"/>
              <a:t>If Pat Buchanan told me I was a Christian because I had a Christmas tree, I wouldn’t admit defeat, slink away, and take the tree down. I’d point out that he was an idiot for thinking that a Christmas tree is a Christian symbol, or that Christmas is a Christian holiday, laugh in his face, and put up a bigger tree next year just to spite him. </a:t>
            </a:r>
          </a:p>
          <a:p>
            <a:pPr lvl="1"/>
            <a:r>
              <a:rPr lang="en-US" dirty="0"/>
              <a:t>Just like, if someone told me I couldn’t blow stuff up on July 4</a:t>
            </a:r>
            <a:r>
              <a:rPr lang="en-US" baseline="30000" dirty="0"/>
              <a:t>th</a:t>
            </a:r>
            <a:r>
              <a:rPr lang="en-US" dirty="0"/>
              <a:t> </a:t>
            </a:r>
          </a:p>
          <a:p>
            <a:pPr lvl="1">
              <a:buNone/>
            </a:pPr>
            <a:r>
              <a:rPr lang="en-US" dirty="0"/>
              <a:t>	because “America is a Christian nation,” I would promptly correct </a:t>
            </a:r>
          </a:p>
          <a:p>
            <a:pPr lvl="1">
              <a:buNone/>
            </a:pPr>
            <a:r>
              <a:rPr lang="en-US" dirty="0"/>
              <a:t>	their historical revisionism and tell them where they could stick it.</a:t>
            </a:r>
          </a:p>
          <a:p>
            <a:r>
              <a:rPr lang="en-US" dirty="0">
                <a:effectLst>
                  <a:outerShdw blurRad="38100" dist="38100" dir="2700000" algn="tl">
                    <a:srgbClr val="000000">
                      <a:alpha val="43137"/>
                    </a:srgbClr>
                  </a:outerShdw>
                </a:effectLst>
              </a:rPr>
              <a:t>Christmas belongs to no one</a:t>
            </a:r>
            <a:r>
              <a:rPr lang="en-US" dirty="0"/>
              <a:t>, and we’d still do it even if no one</a:t>
            </a:r>
          </a:p>
          <a:p>
            <a:pPr>
              <a:buNone/>
            </a:pPr>
            <a:r>
              <a:rPr lang="en-US" dirty="0"/>
              <a:t>	ever believed in Jesus. Not celebrating “because it’s a Christian </a:t>
            </a:r>
          </a:p>
          <a:p>
            <a:pPr>
              <a:buNone/>
            </a:pPr>
            <a:r>
              <a:rPr lang="en-US" dirty="0"/>
              <a:t>	holiday and I’m not Christian” </a:t>
            </a:r>
            <a:r>
              <a:rPr lang="en-US" dirty="0">
                <a:effectLst>
                  <a:outerShdw blurRad="38100" dist="38100" dir="2700000" algn="tl">
                    <a:srgbClr val="000000">
                      <a:alpha val="43137"/>
                    </a:srgbClr>
                  </a:outerShdw>
                </a:effectLst>
              </a:rPr>
              <a:t>grants Christians a victory </a:t>
            </a:r>
            <a:r>
              <a:rPr lang="en-US" dirty="0"/>
              <a:t>in the</a:t>
            </a:r>
          </a:p>
          <a:p>
            <a:pPr>
              <a:buNone/>
            </a:pPr>
            <a:r>
              <a:rPr lang="en-US" dirty="0"/>
              <a:t>	war for Christmas that they have never even been close to </a:t>
            </a:r>
          </a:p>
          <a:p>
            <a:pPr>
              <a:buNone/>
            </a:pPr>
            <a:r>
              <a:rPr lang="en-US" dirty="0"/>
              <a:t>	winning. </a:t>
            </a:r>
          </a:p>
          <a:p>
            <a:pPr>
              <a:buNone/>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286500" y="4600575"/>
            <a:ext cx="2857500" cy="22574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How should we celebrate? </a:t>
            </a:r>
          </a:p>
        </p:txBody>
      </p:sp>
      <p:sp>
        <p:nvSpPr>
          <p:cNvPr id="3" name="Content Placeholder 2"/>
          <p:cNvSpPr>
            <a:spLocks noGrp="1"/>
          </p:cNvSpPr>
          <p:nvPr>
            <p:ph idx="1"/>
          </p:nvPr>
        </p:nvSpPr>
        <p:spPr>
          <a:xfrm>
            <a:off x="0" y="1295400"/>
            <a:ext cx="9144000" cy="5562600"/>
          </a:xfrm>
        </p:spPr>
        <p:txBody>
          <a:bodyPr>
            <a:normAutofit fontScale="77500" lnSpcReduction="20000"/>
          </a:bodyPr>
          <a:lstStyle/>
          <a:p>
            <a:r>
              <a:rPr lang="en-US" dirty="0"/>
              <a:t>I agree with Flynn that humanists </a:t>
            </a:r>
            <a:r>
              <a:rPr lang="en-US" dirty="0">
                <a:effectLst>
                  <a:outerShdw blurRad="38100" dist="38100" dir="2700000" algn="tl">
                    <a:srgbClr val="000000">
                      <a:alpha val="43137"/>
                    </a:srgbClr>
                  </a:outerShdw>
                </a:effectLst>
              </a:rPr>
              <a:t>taking seriously </a:t>
            </a:r>
            <a:r>
              <a:rPr lang="en-US" dirty="0"/>
              <a:t>non-Christian superstitions (like mistletoe), or celebrating non-Christian religious holidays (Saturnalia) doesn’t make much sense. </a:t>
            </a:r>
          </a:p>
          <a:p>
            <a:r>
              <a:rPr lang="en-US" dirty="0"/>
              <a:t>But </a:t>
            </a:r>
            <a:r>
              <a:rPr lang="en-US" dirty="0">
                <a:effectLst>
                  <a:outerShdw blurRad="38100" dist="38100" dir="2700000" algn="tl">
                    <a:srgbClr val="000000">
                      <a:alpha val="43137"/>
                    </a:srgbClr>
                  </a:outerShdw>
                </a:effectLst>
              </a:rPr>
              <a:t>no one really does that</a:t>
            </a:r>
            <a:r>
              <a:rPr lang="en-US" dirty="0"/>
              <a:t>; if I have mistletoe in my house, I don’t really think it really has magical fertility powers—it’s just fun. </a:t>
            </a:r>
          </a:p>
          <a:p>
            <a:r>
              <a:rPr lang="en-US" dirty="0"/>
              <a:t>The original motivations for celebration are gone. </a:t>
            </a:r>
          </a:p>
          <a:p>
            <a:pPr lvl="1"/>
            <a:r>
              <a:rPr lang="en-US" dirty="0"/>
              <a:t>We no longer worship the sun god nor feel a need to celebrate his return, nor are we nervous about the return of Spring.  </a:t>
            </a:r>
          </a:p>
          <a:p>
            <a:r>
              <a:rPr lang="en-US" dirty="0"/>
              <a:t>But the original motivations for most holidays are long gone. </a:t>
            </a:r>
          </a:p>
          <a:p>
            <a:pPr>
              <a:buNone/>
            </a:pPr>
            <a:r>
              <a:rPr lang="en-US" dirty="0"/>
              <a:t>	The reason we celebrate Thanksgiving has nothing to do with native Americans helping us survive. We do </a:t>
            </a:r>
          </a:p>
          <a:p>
            <a:pPr>
              <a:buNone/>
            </a:pPr>
            <a:r>
              <a:rPr lang="en-US" dirty="0"/>
              <a:t>	it because its fun and everyone else does. </a:t>
            </a:r>
          </a:p>
          <a:p>
            <a:r>
              <a:rPr lang="en-US" dirty="0"/>
              <a:t>When it comes to perfectly harmless </a:t>
            </a:r>
          </a:p>
          <a:p>
            <a:pPr>
              <a:buNone/>
            </a:pPr>
            <a:r>
              <a:rPr lang="en-US" dirty="0"/>
              <a:t>	celebrations, “</a:t>
            </a:r>
            <a:r>
              <a:rPr lang="en-US" dirty="0">
                <a:effectLst>
                  <a:outerShdw blurRad="38100" dist="38100" dir="2700000" algn="tl">
                    <a:srgbClr val="000000">
                      <a:alpha val="43137"/>
                    </a:srgbClr>
                  </a:outerShdw>
                </a:effectLst>
              </a:rPr>
              <a:t>it’s fun</a:t>
            </a:r>
            <a:r>
              <a:rPr lang="en-US" dirty="0"/>
              <a:t>” and “everyone else is </a:t>
            </a:r>
          </a:p>
          <a:p>
            <a:pPr>
              <a:buNone/>
            </a:pPr>
            <a:r>
              <a:rPr lang="en-US" dirty="0"/>
              <a:t>	doing it” are perfectly acceptable reasons.</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334000" y="3657601"/>
            <a:ext cx="3810000" cy="3200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How should we celebrate? </a:t>
            </a:r>
          </a:p>
        </p:txBody>
      </p:sp>
      <p:sp>
        <p:nvSpPr>
          <p:cNvPr id="3" name="Content Placeholder 2"/>
          <p:cNvSpPr>
            <a:spLocks noGrp="1"/>
          </p:cNvSpPr>
          <p:nvPr>
            <p:ph idx="1"/>
          </p:nvPr>
        </p:nvSpPr>
        <p:spPr>
          <a:xfrm>
            <a:off x="0" y="1219200"/>
            <a:ext cx="9144000" cy="5638800"/>
          </a:xfrm>
        </p:spPr>
        <p:txBody>
          <a:bodyPr>
            <a:normAutofit lnSpcReduction="10000"/>
          </a:bodyPr>
          <a:lstStyle/>
          <a:p>
            <a:r>
              <a:rPr lang="en-US" dirty="0"/>
              <a:t>Ah, but there is the rub—“harmless celebrations</a:t>
            </a:r>
            <a:r>
              <a:rPr lang="en-US" dirty="0">
                <a:effectLst>
                  <a:outerShdw blurRad="38100" dist="38100" dir="2700000" algn="tl">
                    <a:srgbClr val="000000">
                      <a:alpha val="43137"/>
                    </a:srgbClr>
                  </a:outerShdw>
                </a:effectLst>
              </a:rPr>
              <a:t>.” Is the way we celebrate Christmas “perfectly harmless?” </a:t>
            </a:r>
          </a:p>
          <a:p>
            <a:r>
              <a:rPr lang="en-US" dirty="0">
                <a:effectLst>
                  <a:outerShdw blurRad="38100" dist="38100" dir="2700000" algn="tl">
                    <a:srgbClr val="000000">
                      <a:alpha val="43137"/>
                    </a:srgbClr>
                  </a:outerShdw>
                </a:effectLst>
              </a:rPr>
              <a:t>It used to be</a:t>
            </a:r>
            <a:r>
              <a:rPr lang="en-US" dirty="0"/>
              <a:t>. In fact it serviced many social goods. </a:t>
            </a:r>
          </a:p>
          <a:p>
            <a:r>
              <a:rPr lang="en-US" dirty="0"/>
              <a:t>But as we have become removed from the origin of holiday traditions, and those </a:t>
            </a:r>
          </a:p>
          <a:p>
            <a:pPr>
              <a:buNone/>
            </a:pPr>
            <a:r>
              <a:rPr lang="en-US" dirty="0"/>
              <a:t>	traditions have morphed, </a:t>
            </a:r>
          </a:p>
          <a:p>
            <a:pPr>
              <a:buNone/>
            </a:pPr>
            <a:r>
              <a:rPr lang="en-US" dirty="0"/>
              <a:t>	</a:t>
            </a:r>
            <a:r>
              <a:rPr lang="en-US" dirty="0">
                <a:effectLst>
                  <a:outerShdw blurRad="38100" dist="38100" dir="2700000" algn="tl">
                    <a:srgbClr val="000000">
                      <a:alpha val="43137"/>
                    </a:srgbClr>
                  </a:outerShdw>
                </a:effectLst>
              </a:rPr>
              <a:t>some</a:t>
            </a:r>
            <a:r>
              <a:rPr lang="en-US" dirty="0"/>
              <a:t> of those traditions </a:t>
            </a:r>
          </a:p>
          <a:p>
            <a:pPr>
              <a:buNone/>
            </a:pPr>
            <a:r>
              <a:rPr lang="en-US" dirty="0"/>
              <a:t>	</a:t>
            </a:r>
            <a:r>
              <a:rPr lang="en-US" dirty="0">
                <a:effectLst>
                  <a:outerShdw blurRad="38100" dist="38100" dir="2700000" algn="tl">
                    <a:srgbClr val="000000">
                      <a:alpha val="43137"/>
                    </a:srgbClr>
                  </a:outerShdw>
                </a:effectLst>
              </a:rPr>
              <a:t>have</a:t>
            </a:r>
            <a:r>
              <a:rPr lang="en-US" dirty="0"/>
              <a:t> </a:t>
            </a:r>
            <a:r>
              <a:rPr lang="en-US" dirty="0">
                <a:effectLst>
                  <a:outerShdw blurRad="38100" dist="38100" dir="2700000" algn="tl">
                    <a:srgbClr val="000000">
                      <a:alpha val="43137"/>
                    </a:srgbClr>
                  </a:outerShdw>
                </a:effectLst>
              </a:rPr>
              <a:t>become harmful</a:t>
            </a:r>
            <a:r>
              <a:rPr lang="en-US" dirty="0"/>
              <a:t>. </a:t>
            </a:r>
          </a:p>
          <a:p>
            <a:r>
              <a:rPr lang="en-US" dirty="0"/>
              <a:t>Example: Candles in </a:t>
            </a:r>
          </a:p>
          <a:p>
            <a:pPr>
              <a:buNone/>
            </a:pPr>
            <a:r>
              <a:rPr lang="en-US" dirty="0"/>
              <a:t>	Christmas Trees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rgbClr val="C00000"/>
                </a:solidFill>
                <a:effectLst>
                  <a:outerShdw blurRad="38100" dist="38100" dir="2700000" algn="tl">
                    <a:srgbClr val="000000">
                      <a:alpha val="43137"/>
                    </a:srgbClr>
                  </a:outerShdw>
                </a:effectLst>
              </a:rPr>
              <a:t>Hustle and Bustle</a:t>
            </a:r>
          </a:p>
        </p:txBody>
      </p:sp>
      <p:sp>
        <p:nvSpPr>
          <p:cNvPr id="3" name="Content Placeholder 2"/>
          <p:cNvSpPr>
            <a:spLocks noGrp="1"/>
          </p:cNvSpPr>
          <p:nvPr>
            <p:ph idx="1"/>
          </p:nvPr>
        </p:nvSpPr>
        <p:spPr>
          <a:xfrm>
            <a:off x="0" y="838200"/>
            <a:ext cx="9144000" cy="4038601"/>
          </a:xfrm>
        </p:spPr>
        <p:txBody>
          <a:bodyPr>
            <a:normAutofit fontScale="85000" lnSpcReduction="20000"/>
          </a:bodyPr>
          <a:lstStyle/>
          <a:p>
            <a:r>
              <a:rPr lang="en-US" dirty="0"/>
              <a:t>In an agricultural society, you need something to do in the darkest of days when there is no work to be done. </a:t>
            </a:r>
          </a:p>
          <a:p>
            <a:r>
              <a:rPr lang="en-US" dirty="0"/>
              <a:t>But in an industrial capitalistic society, extra obligations during the winter make no sense. </a:t>
            </a:r>
          </a:p>
          <a:p>
            <a:r>
              <a:rPr lang="en-US" dirty="0"/>
              <a:t>We are already too busy as it is; stacking up more obligations just wears us out. </a:t>
            </a:r>
          </a:p>
          <a:p>
            <a:r>
              <a:rPr lang="en-US" dirty="0">
                <a:effectLst>
                  <a:outerShdw blurRad="38100" dist="38100" dir="2700000" algn="tl">
                    <a:srgbClr val="000000">
                      <a:alpha val="43137"/>
                    </a:srgbClr>
                  </a:outerShdw>
                </a:effectLst>
              </a:rPr>
              <a:t>YOU decide</a:t>
            </a:r>
            <a:r>
              <a:rPr lang="en-US" dirty="0"/>
              <a:t> what YOU want to do to celebrate, and don’t let others push their expectations on you. </a:t>
            </a:r>
          </a:p>
          <a:p>
            <a:r>
              <a:rPr lang="en-US" dirty="0"/>
              <a:t>Make Christmas what you need it to be. Christmas doesn’t own us; we own it! It doesn’t control us; we control it. </a:t>
            </a:r>
          </a:p>
          <a:p>
            <a:pPr>
              <a:buNone/>
            </a:pP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2819400" y="4638675"/>
            <a:ext cx="3333750" cy="2219325"/>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304800" y="4448175"/>
            <a:ext cx="2381250" cy="2409825"/>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6477000" y="4448175"/>
            <a:ext cx="2381250" cy="24098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The Christmas Feast</a:t>
            </a:r>
          </a:p>
        </p:txBody>
      </p:sp>
      <p:sp>
        <p:nvSpPr>
          <p:cNvPr id="3" name="Content Placeholder 2"/>
          <p:cNvSpPr>
            <a:spLocks noGrp="1"/>
          </p:cNvSpPr>
          <p:nvPr>
            <p:ph idx="1"/>
          </p:nvPr>
        </p:nvSpPr>
        <p:spPr>
          <a:xfrm>
            <a:off x="0" y="1295400"/>
            <a:ext cx="9144000" cy="5562600"/>
          </a:xfrm>
        </p:spPr>
        <p:txBody>
          <a:bodyPr>
            <a:normAutofit fontScale="92500"/>
          </a:bodyPr>
          <a:lstStyle/>
          <a:p>
            <a:r>
              <a:rPr lang="en-US" dirty="0"/>
              <a:t>Lavish December meals made sense in a society in which December was the time of most plentiful food, and it was difficult to store food through the winter. </a:t>
            </a:r>
          </a:p>
          <a:p>
            <a:r>
              <a:rPr lang="en-US" dirty="0"/>
              <a:t>In a society where almost every meal we have is equivalent to an ancient Christmas feast, an even bigger one during the time we are </a:t>
            </a:r>
          </a:p>
          <a:p>
            <a:pPr>
              <a:buNone/>
            </a:pPr>
            <a:r>
              <a:rPr lang="en-US" dirty="0"/>
              <a:t>	less likely to work it off is </a:t>
            </a:r>
          </a:p>
          <a:p>
            <a:pPr>
              <a:buNone/>
            </a:pPr>
            <a:r>
              <a:rPr lang="en-US" dirty="0"/>
              <a:t>	ludicrous! </a:t>
            </a:r>
          </a:p>
          <a:p>
            <a:pPr lvl="1"/>
            <a:r>
              <a:rPr lang="en-US" dirty="0"/>
              <a:t>The average American puts on </a:t>
            </a:r>
          </a:p>
          <a:p>
            <a:pPr lvl="1">
              <a:buNone/>
            </a:pPr>
            <a:r>
              <a:rPr lang="en-US" dirty="0"/>
              <a:t>	about one pound every Christmas, </a:t>
            </a:r>
          </a:p>
          <a:p>
            <a:pPr lvl="1">
              <a:buNone/>
            </a:pPr>
            <a:r>
              <a:rPr lang="en-US" dirty="0"/>
              <a:t>	that they never take off. </a:t>
            </a:r>
          </a:p>
        </p:txBody>
      </p:sp>
      <p:pic>
        <p:nvPicPr>
          <p:cNvPr id="11266" name="Picture 2"/>
          <p:cNvPicPr>
            <a:picLocks noChangeAspect="1" noChangeArrowheads="1"/>
          </p:cNvPicPr>
          <p:nvPr/>
        </p:nvPicPr>
        <p:blipFill>
          <a:blip r:embed="rId2" cstate="print"/>
          <a:srcRect/>
          <a:stretch>
            <a:fillRect/>
          </a:stretch>
        </p:blipFill>
        <p:spPr bwMode="auto">
          <a:xfrm>
            <a:off x="5702710" y="4191000"/>
            <a:ext cx="3441290" cy="2667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cstate="print"/>
          <a:srcRect/>
          <a:stretch>
            <a:fillRect/>
          </a:stretch>
        </p:blipFill>
        <p:spPr bwMode="auto">
          <a:xfrm>
            <a:off x="-152400" y="4572000"/>
            <a:ext cx="2468518" cy="1657350"/>
          </a:xfrm>
          <a:prstGeom prst="rect">
            <a:avLst/>
          </a:prstGeom>
          <a:noFill/>
          <a:ln w="9525">
            <a:noFill/>
            <a:miter lim="800000"/>
            <a:headEnd/>
            <a:tailEnd/>
          </a:ln>
        </p:spPr>
      </p:pic>
      <p:pic>
        <p:nvPicPr>
          <p:cNvPr id="8" name="Picture 4"/>
          <p:cNvPicPr>
            <a:picLocks noChangeAspect="1" noChangeArrowheads="1"/>
          </p:cNvPicPr>
          <p:nvPr/>
        </p:nvPicPr>
        <p:blipFill>
          <a:blip r:embed="rId2" cstate="print"/>
          <a:srcRect/>
          <a:stretch>
            <a:fillRect/>
          </a:stretch>
        </p:blipFill>
        <p:spPr bwMode="auto">
          <a:xfrm>
            <a:off x="6675482" y="4495800"/>
            <a:ext cx="2468518" cy="1657350"/>
          </a:xfrm>
          <a:prstGeom prst="rect">
            <a:avLst/>
          </a:prstGeom>
          <a:noFill/>
          <a:ln w="9525">
            <a:noFill/>
            <a:miter lim="800000"/>
            <a:headEnd/>
            <a:tailEnd/>
          </a:ln>
        </p:spPr>
      </p:pic>
      <p:sp>
        <p:nvSpPr>
          <p:cNvPr id="2" name="Title 1"/>
          <p:cNvSpPr>
            <a:spLocks noGrp="1"/>
          </p:cNvSpPr>
          <p:nvPr>
            <p:ph type="title"/>
          </p:nvPr>
        </p:nvSpPr>
        <p:spPr>
          <a:xfrm>
            <a:off x="457200" y="0"/>
            <a:ext cx="8229600" cy="609600"/>
          </a:xfrm>
        </p:spPr>
        <p:txBody>
          <a:bodyPr>
            <a:normAutofit fontScale="90000"/>
          </a:bodyPr>
          <a:lstStyle/>
          <a:p>
            <a:r>
              <a:rPr lang="en-US" dirty="0">
                <a:solidFill>
                  <a:srgbClr val="C00000"/>
                </a:solidFill>
                <a:effectLst>
                  <a:outerShdw blurRad="38100" dist="38100" dir="2700000" algn="tl">
                    <a:srgbClr val="000000">
                      <a:alpha val="43137"/>
                    </a:srgbClr>
                  </a:outerShdw>
                </a:effectLst>
              </a:rPr>
              <a:t>Presents!</a:t>
            </a:r>
          </a:p>
        </p:txBody>
      </p:sp>
      <p:sp>
        <p:nvSpPr>
          <p:cNvPr id="3" name="Content Placeholder 2"/>
          <p:cNvSpPr>
            <a:spLocks noGrp="1"/>
          </p:cNvSpPr>
          <p:nvPr>
            <p:ph idx="1"/>
          </p:nvPr>
        </p:nvSpPr>
        <p:spPr>
          <a:xfrm>
            <a:off x="0" y="609600"/>
            <a:ext cx="9144000" cy="6248400"/>
          </a:xfrm>
        </p:spPr>
        <p:txBody>
          <a:bodyPr>
            <a:normAutofit/>
          </a:bodyPr>
          <a:lstStyle/>
          <a:p>
            <a:r>
              <a:rPr lang="en-US" dirty="0"/>
              <a:t>A shoe or stocking full of fruit and nuts was a treat of unimaginable extravagance to a </a:t>
            </a:r>
            <a:r>
              <a:rPr lang="en-US" dirty="0">
                <a:effectLst>
                  <a:outerShdw blurRad="38100" dist="38100" dir="2700000" algn="tl">
                    <a:srgbClr val="000000">
                      <a:alpha val="43137"/>
                    </a:srgbClr>
                  </a:outerShdw>
                </a:effectLst>
              </a:rPr>
              <a:t>medieval</a:t>
            </a:r>
            <a:r>
              <a:rPr lang="en-US" dirty="0"/>
              <a:t> child. </a:t>
            </a:r>
          </a:p>
          <a:p>
            <a:r>
              <a:rPr lang="en-US" dirty="0">
                <a:effectLst>
                  <a:outerShdw blurRad="38100" dist="38100" dir="2700000" algn="tl">
                    <a:srgbClr val="000000">
                      <a:alpha val="43137"/>
                    </a:srgbClr>
                  </a:outerShdw>
                </a:effectLst>
              </a:rPr>
              <a:t>Today</a:t>
            </a:r>
            <a:r>
              <a:rPr lang="en-US" dirty="0"/>
              <a:t>, kids have all they could ever want! Do they need more? It only serves to turn them into spoiled brats. </a:t>
            </a:r>
          </a:p>
        </p:txBody>
      </p:sp>
      <p:pic>
        <p:nvPicPr>
          <p:cNvPr id="12290" name="Picture 2"/>
          <p:cNvPicPr>
            <a:picLocks noChangeAspect="1" noChangeArrowheads="1"/>
          </p:cNvPicPr>
          <p:nvPr/>
        </p:nvPicPr>
        <p:blipFill>
          <a:blip r:embed="rId3" cstate="print"/>
          <a:srcRect/>
          <a:stretch>
            <a:fillRect/>
          </a:stretch>
        </p:blipFill>
        <p:spPr bwMode="auto">
          <a:xfrm>
            <a:off x="2209800" y="3419475"/>
            <a:ext cx="4733925" cy="34385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Economic Effects! </a:t>
            </a:r>
          </a:p>
        </p:txBody>
      </p:sp>
      <p:sp>
        <p:nvSpPr>
          <p:cNvPr id="3" name="Content Placeholder 2"/>
          <p:cNvSpPr>
            <a:spLocks noGrp="1"/>
          </p:cNvSpPr>
          <p:nvPr>
            <p:ph idx="1"/>
          </p:nvPr>
        </p:nvSpPr>
        <p:spPr>
          <a:xfrm>
            <a:off x="0" y="1219200"/>
            <a:ext cx="9144000" cy="5638800"/>
          </a:xfrm>
        </p:spPr>
        <p:txBody>
          <a:bodyPr>
            <a:normAutofit fontScale="70000" lnSpcReduction="20000"/>
          </a:bodyPr>
          <a:lstStyle/>
          <a:p>
            <a:r>
              <a:rPr lang="en-US" dirty="0"/>
              <a:t>In fact, Christmas spending </a:t>
            </a:r>
            <a:r>
              <a:rPr lang="en-US" dirty="0">
                <a:effectLst>
                  <a:outerShdw blurRad="38100" dist="38100" dir="2700000" algn="tl">
                    <a:srgbClr val="000000">
                      <a:alpha val="43137"/>
                    </a:srgbClr>
                  </a:outerShdw>
                </a:effectLst>
              </a:rPr>
              <a:t>turns our economy upside down</a:t>
            </a:r>
            <a:r>
              <a:rPr lang="en-US" dirty="0"/>
              <a:t>. </a:t>
            </a:r>
          </a:p>
          <a:p>
            <a:pPr lvl="1"/>
            <a:r>
              <a:rPr lang="en-US" dirty="0"/>
              <a:t>We buy luxury items—jewelry , toys, etc.—as if they were necessities. </a:t>
            </a:r>
          </a:p>
          <a:p>
            <a:pPr lvl="1"/>
            <a:r>
              <a:rPr lang="en-US" dirty="0"/>
              <a:t>An economy is strongest when the industries that contribute to the strength of  society are strongest, and those that do not are an “afterthought”—what we do if we can afford it. </a:t>
            </a:r>
          </a:p>
          <a:p>
            <a:pPr lvl="1"/>
            <a:r>
              <a:rPr lang="en-US" dirty="0"/>
              <a:t>Electronics, toys and high fashion clothes made in foreign sweat shops? How about education, our infrastructure, and </a:t>
            </a:r>
          </a:p>
          <a:p>
            <a:pPr lvl="1">
              <a:buNone/>
            </a:pPr>
            <a:r>
              <a:rPr lang="en-US" dirty="0"/>
              <a:t>	social programs?</a:t>
            </a:r>
          </a:p>
          <a:p>
            <a:r>
              <a:rPr lang="en-US" dirty="0"/>
              <a:t>We will spend, regardless—wouldn’t it be better </a:t>
            </a:r>
          </a:p>
          <a:p>
            <a:pPr>
              <a:buNone/>
            </a:pPr>
            <a:r>
              <a:rPr lang="en-US" dirty="0"/>
              <a:t>	to spend it on </a:t>
            </a:r>
            <a:r>
              <a:rPr lang="en-US" dirty="0">
                <a:effectLst>
                  <a:outerShdw blurRad="38100" dist="38100" dir="2700000" algn="tl">
                    <a:srgbClr val="000000">
                      <a:alpha val="43137"/>
                    </a:srgbClr>
                  </a:outerShdw>
                </a:effectLst>
              </a:rPr>
              <a:t>things we need</a:t>
            </a:r>
            <a:r>
              <a:rPr lang="en-US" dirty="0"/>
              <a:t>, and that are </a:t>
            </a:r>
          </a:p>
          <a:p>
            <a:pPr>
              <a:buNone/>
            </a:pPr>
            <a:r>
              <a:rPr lang="en-US" dirty="0"/>
              <a:t>	</a:t>
            </a:r>
            <a:r>
              <a:rPr lang="en-US" dirty="0">
                <a:effectLst>
                  <a:outerShdw blurRad="38100" dist="38100" dir="2700000" algn="tl">
                    <a:srgbClr val="000000">
                      <a:alpha val="43137"/>
                    </a:srgbClr>
                  </a:outerShdw>
                </a:effectLst>
              </a:rPr>
              <a:t>useful</a:t>
            </a:r>
            <a:r>
              <a:rPr lang="en-US" dirty="0"/>
              <a:t>? </a:t>
            </a:r>
          </a:p>
          <a:p>
            <a:r>
              <a:rPr lang="en-US" dirty="0"/>
              <a:t>In addition, $12 billion of Christmas spending is </a:t>
            </a:r>
          </a:p>
          <a:p>
            <a:pPr>
              <a:buNone/>
            </a:pPr>
            <a:r>
              <a:rPr lang="en-US" dirty="0"/>
              <a:t>	“</a:t>
            </a:r>
            <a:r>
              <a:rPr lang="en-US" dirty="0">
                <a:effectLst>
                  <a:outerShdw blurRad="38100" dist="38100" dir="2700000" algn="tl">
                    <a:srgbClr val="000000">
                      <a:alpha val="43137"/>
                    </a:srgbClr>
                  </a:outerShdw>
                </a:effectLst>
              </a:rPr>
              <a:t>Deadweight Loss</a:t>
            </a:r>
            <a:r>
              <a:rPr lang="en-US" dirty="0"/>
              <a:t>.”</a:t>
            </a:r>
          </a:p>
          <a:p>
            <a:pPr lvl="1"/>
            <a:r>
              <a:rPr lang="en-US" i="1" dirty="0"/>
              <a:t>i.e., </a:t>
            </a:r>
            <a:r>
              <a:rPr lang="en-US" dirty="0"/>
              <a:t>we spend more money than what the gifts </a:t>
            </a:r>
          </a:p>
          <a:p>
            <a:pPr lvl="1">
              <a:buNone/>
            </a:pPr>
            <a:r>
              <a:rPr lang="en-US" dirty="0"/>
              <a:t>	are worth to the recipients. </a:t>
            </a:r>
          </a:p>
          <a:p>
            <a:pPr lvl="1"/>
            <a:r>
              <a:rPr lang="en-US" dirty="0"/>
              <a:t>That is more than all government pork barrel </a:t>
            </a:r>
          </a:p>
          <a:p>
            <a:pPr lvl="1">
              <a:buNone/>
            </a:pPr>
            <a:r>
              <a:rPr lang="en-US" dirty="0"/>
              <a:t>	spending combined. </a:t>
            </a:r>
          </a:p>
          <a:p>
            <a:pPr lvl="1"/>
            <a:r>
              <a:rPr lang="en-US" dirty="0"/>
              <a:t>Note: Read </a:t>
            </a:r>
            <a:r>
              <a:rPr lang="en-US" dirty="0" err="1"/>
              <a:t>Scroogenomics</a:t>
            </a:r>
            <a:endParaRPr lang="en-US" dirty="0"/>
          </a:p>
          <a:p>
            <a:endParaRPr lang="en-US" dirty="0"/>
          </a:p>
          <a:p>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6286500" y="3657600"/>
            <a:ext cx="2857500" cy="22288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762000" y="304800"/>
            <a:ext cx="7934569" cy="6188964"/>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Don’t Give on Credit </a:t>
            </a:r>
          </a:p>
        </p:txBody>
      </p:sp>
      <p:sp>
        <p:nvSpPr>
          <p:cNvPr id="3" name="Content Placeholder 2"/>
          <p:cNvSpPr>
            <a:spLocks noGrp="1"/>
          </p:cNvSpPr>
          <p:nvPr>
            <p:ph idx="1"/>
          </p:nvPr>
        </p:nvSpPr>
        <p:spPr>
          <a:xfrm>
            <a:off x="0" y="1143000"/>
            <a:ext cx="9144000" cy="5715000"/>
          </a:xfrm>
        </p:spPr>
        <p:txBody>
          <a:bodyPr>
            <a:normAutofit fontScale="85000" lnSpcReduction="20000"/>
          </a:bodyPr>
          <a:lstStyle/>
          <a:p>
            <a:r>
              <a:rPr lang="en-US" sz="3300" dirty="0"/>
              <a:t>We </a:t>
            </a:r>
            <a:r>
              <a:rPr lang="en-US" sz="3300" dirty="0">
                <a:effectLst>
                  <a:outerShdw blurRad="38100" dist="38100" dir="2700000" algn="tl">
                    <a:srgbClr val="000000">
                      <a:alpha val="43137"/>
                    </a:srgbClr>
                  </a:outerShdw>
                </a:effectLst>
              </a:rPr>
              <a:t>used to save </a:t>
            </a:r>
            <a:r>
              <a:rPr lang="en-US" sz="3300" dirty="0"/>
              <a:t>up,  join Christmas clubs, or put things on layaway to buy Christmas gifts. </a:t>
            </a:r>
          </a:p>
          <a:p>
            <a:r>
              <a:rPr lang="en-US" sz="3300" dirty="0"/>
              <a:t>Now, 2/3</a:t>
            </a:r>
            <a:r>
              <a:rPr lang="en-US" sz="3300" baseline="30000" dirty="0"/>
              <a:t>rd</a:t>
            </a:r>
            <a:r>
              <a:rPr lang="en-US" sz="3300" dirty="0"/>
              <a:t> of Christmas spending is on </a:t>
            </a:r>
            <a:r>
              <a:rPr lang="en-US" sz="3300" dirty="0">
                <a:effectLst>
                  <a:outerShdw blurRad="38100" dist="38100" dir="2700000" algn="tl">
                    <a:srgbClr val="000000">
                      <a:alpha val="43137"/>
                    </a:srgbClr>
                  </a:outerShdw>
                </a:effectLst>
              </a:rPr>
              <a:t>credit cards</a:t>
            </a:r>
            <a:r>
              <a:rPr lang="en-US" sz="3300" dirty="0"/>
              <a:t>. </a:t>
            </a:r>
          </a:p>
          <a:p>
            <a:r>
              <a:rPr lang="en-US" sz="3300" dirty="0"/>
              <a:t>1/3</a:t>
            </a:r>
            <a:r>
              <a:rPr lang="en-US" sz="3300" baseline="30000" dirty="0"/>
              <a:t>rd</a:t>
            </a:r>
            <a:r>
              <a:rPr lang="en-US" sz="3300" dirty="0"/>
              <a:t> of that Christmas credit card spending is not paid off by February—some not until next </a:t>
            </a:r>
          </a:p>
          <a:p>
            <a:pPr>
              <a:buNone/>
            </a:pPr>
            <a:r>
              <a:rPr lang="en-US" sz="3300" dirty="0"/>
              <a:t>	Christmas. </a:t>
            </a:r>
          </a:p>
          <a:p>
            <a:r>
              <a:rPr lang="en-US" sz="3300" dirty="0"/>
              <a:t>Payday, and other </a:t>
            </a:r>
            <a:r>
              <a:rPr lang="en-US" sz="3300" dirty="0">
                <a:effectLst>
                  <a:outerShdw blurRad="38100" dist="38100" dir="2700000" algn="tl">
                    <a:srgbClr val="000000">
                      <a:alpha val="43137"/>
                    </a:srgbClr>
                  </a:outerShdw>
                </a:effectLst>
              </a:rPr>
              <a:t>predatory loans</a:t>
            </a:r>
            <a:r>
              <a:rPr lang="en-US" sz="3300" dirty="0"/>
              <a:t>, </a:t>
            </a:r>
          </a:p>
          <a:p>
            <a:pPr>
              <a:buNone/>
            </a:pPr>
            <a:r>
              <a:rPr lang="en-US" sz="3300" dirty="0"/>
              <a:t>	skyrocket in January every year. </a:t>
            </a:r>
          </a:p>
          <a:p>
            <a:r>
              <a:rPr lang="en-US" sz="3300" dirty="0"/>
              <a:t>Our habit of buying things we can’t </a:t>
            </a:r>
          </a:p>
          <a:p>
            <a:pPr>
              <a:buNone/>
            </a:pPr>
            <a:r>
              <a:rPr lang="en-US" sz="3300" dirty="0"/>
              <a:t>	afford just lines the pockets of those </a:t>
            </a:r>
          </a:p>
          <a:p>
            <a:pPr>
              <a:buNone/>
            </a:pPr>
            <a:r>
              <a:rPr lang="en-US" sz="3300" dirty="0"/>
              <a:t>	who collect interest, but do not </a:t>
            </a:r>
          </a:p>
          <a:p>
            <a:pPr>
              <a:buNone/>
            </a:pPr>
            <a:r>
              <a:rPr lang="en-US" sz="3300" dirty="0"/>
              <a:t>	produce anything of value.</a:t>
            </a:r>
          </a:p>
          <a:p>
            <a:r>
              <a:rPr lang="en-US" sz="3300" dirty="0">
                <a:effectLst>
                  <a:outerShdw blurRad="38100" dist="38100" dir="2700000" algn="tl">
                    <a:srgbClr val="000000">
                      <a:alpha val="43137"/>
                    </a:srgbClr>
                  </a:outerShdw>
                </a:effectLst>
              </a:rPr>
              <a:t>Don’t buy what you can’t afford</a:t>
            </a:r>
            <a:r>
              <a:rPr lang="en-US" sz="3300" dirty="0"/>
              <a:t>! </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867400" y="2700868"/>
            <a:ext cx="3380133" cy="431905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My Method</a:t>
            </a:r>
          </a:p>
        </p:txBody>
      </p:sp>
      <p:sp>
        <p:nvSpPr>
          <p:cNvPr id="3" name="Content Placeholder 2"/>
          <p:cNvSpPr>
            <a:spLocks noGrp="1"/>
          </p:cNvSpPr>
          <p:nvPr>
            <p:ph idx="1"/>
          </p:nvPr>
        </p:nvSpPr>
        <p:spPr>
          <a:xfrm>
            <a:off x="0" y="1371600"/>
            <a:ext cx="9144000" cy="5486400"/>
          </a:xfrm>
        </p:spPr>
        <p:txBody>
          <a:bodyPr>
            <a:normAutofit/>
          </a:bodyPr>
          <a:lstStyle/>
          <a:p>
            <a:r>
              <a:rPr lang="en-US" dirty="0"/>
              <a:t>To defend my thesis I am going to do three things: </a:t>
            </a:r>
          </a:p>
          <a:p>
            <a:pPr marL="514350" indent="-514350">
              <a:buFont typeface="+mj-lt"/>
              <a:buAutoNum type="arabicPeriod"/>
            </a:pPr>
            <a:r>
              <a:rPr lang="en-US" dirty="0"/>
              <a:t>Present an early history of Christmas.</a:t>
            </a:r>
          </a:p>
          <a:p>
            <a:pPr marL="514350" indent="-514350">
              <a:buFont typeface="+mj-lt"/>
              <a:buAutoNum type="arabicPeriod"/>
            </a:pPr>
            <a:r>
              <a:rPr lang="en-US" dirty="0"/>
              <a:t>Show how and why Christmas reemerged as a major holiday during the 1800s. </a:t>
            </a:r>
          </a:p>
          <a:p>
            <a:pPr marL="514350" indent="-514350">
              <a:buFont typeface="+mj-lt"/>
              <a:buAutoNum type="arabicPeriod"/>
            </a:pPr>
            <a:r>
              <a:rPr lang="en-US" dirty="0"/>
              <a:t>Reveal why this entails that Christmas is not a Christian holiday, that Christians have no rightful claim on it or to dictate how it “should” be celebrated, and thus that celebrating it in no way endorses Christianity. </a:t>
            </a:r>
          </a:p>
          <a:p>
            <a:pPr marL="514350" indent="-514350">
              <a:buNone/>
            </a:pPr>
            <a:r>
              <a:rPr lang="en-US" dirty="0"/>
              <a:t>I will close with some suggestions for celebration. </a:t>
            </a:r>
          </a:p>
        </p:txBody>
      </p:sp>
      <p:pic>
        <p:nvPicPr>
          <p:cNvPr id="20482" name="Picture 2"/>
          <p:cNvPicPr>
            <a:picLocks noChangeAspect="1" noChangeArrowheads="1"/>
          </p:cNvPicPr>
          <p:nvPr/>
        </p:nvPicPr>
        <p:blipFill>
          <a:blip r:embed="rId2" cstate="print"/>
          <a:srcRect/>
          <a:stretch>
            <a:fillRect/>
          </a:stretch>
        </p:blipFill>
        <p:spPr bwMode="auto">
          <a:xfrm>
            <a:off x="7772400" y="1"/>
            <a:ext cx="1371600" cy="13716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a:stretch>
            <a:fillRect/>
          </a:stretch>
        </p:blipFill>
        <p:spPr bwMode="auto">
          <a:xfrm>
            <a:off x="0" y="152400"/>
            <a:ext cx="1371600" cy="13716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Social Inversion/Charity </a:t>
            </a:r>
          </a:p>
        </p:txBody>
      </p:sp>
      <p:sp>
        <p:nvSpPr>
          <p:cNvPr id="3" name="Content Placeholder 2"/>
          <p:cNvSpPr>
            <a:spLocks noGrp="1"/>
          </p:cNvSpPr>
          <p:nvPr>
            <p:ph idx="1"/>
          </p:nvPr>
        </p:nvSpPr>
        <p:spPr>
          <a:xfrm>
            <a:off x="0" y="1447800"/>
            <a:ext cx="9144000" cy="5410200"/>
          </a:xfrm>
        </p:spPr>
        <p:txBody>
          <a:bodyPr>
            <a:normAutofit fontScale="77500" lnSpcReduction="20000"/>
          </a:bodyPr>
          <a:lstStyle/>
          <a:p>
            <a:r>
              <a:rPr lang="en-US" dirty="0">
                <a:effectLst>
                  <a:outerShdw blurRad="38100" dist="38100" dir="2700000" algn="tl">
                    <a:srgbClr val="000000">
                      <a:alpha val="43137"/>
                    </a:srgbClr>
                  </a:outerShdw>
                </a:effectLst>
              </a:rPr>
              <a:t>Gifts of food and money </a:t>
            </a:r>
            <a:r>
              <a:rPr lang="en-US" dirty="0"/>
              <a:t>to those less fortunate, along with the reversal of social roles (putting the lesser on the top)—these are the </a:t>
            </a:r>
            <a:r>
              <a:rPr lang="en-US" dirty="0">
                <a:effectLst>
                  <a:outerShdw blurRad="38100" dist="38100" dir="2700000" algn="tl">
                    <a:srgbClr val="000000">
                      <a:alpha val="43137"/>
                    </a:srgbClr>
                  </a:outerShdw>
                </a:effectLst>
              </a:rPr>
              <a:t>oldest of Christmas traditions</a:t>
            </a:r>
            <a:r>
              <a:rPr lang="en-US" dirty="0"/>
              <a:t>. </a:t>
            </a:r>
          </a:p>
          <a:p>
            <a:r>
              <a:rPr lang="en-US" dirty="0">
                <a:effectLst>
                  <a:outerShdw blurRad="38100" dist="38100" dir="2700000" algn="tl">
                    <a:srgbClr val="000000">
                      <a:alpha val="43137"/>
                    </a:srgbClr>
                  </a:outerShdw>
                </a:effectLst>
              </a:rPr>
              <a:t>Such traditions still make perfect sense</a:t>
            </a:r>
            <a:r>
              <a:rPr lang="en-US" dirty="0"/>
              <a:t>, perhaps </a:t>
            </a:r>
          </a:p>
          <a:p>
            <a:pPr>
              <a:buNone/>
            </a:pPr>
            <a:r>
              <a:rPr lang="en-US" dirty="0"/>
              <a:t>	now more than ever. </a:t>
            </a:r>
          </a:p>
          <a:p>
            <a:r>
              <a:rPr lang="en-US" dirty="0"/>
              <a:t>The Occupy Wall Street Protests have drawn </a:t>
            </a:r>
          </a:p>
          <a:p>
            <a:pPr>
              <a:buNone/>
            </a:pPr>
            <a:r>
              <a:rPr lang="en-US" dirty="0"/>
              <a:t>	attention to the grotesquely </a:t>
            </a:r>
            <a:r>
              <a:rPr lang="en-US" dirty="0">
                <a:effectLst>
                  <a:outerShdw blurRad="38100" dist="38100" dir="2700000" algn="tl">
                    <a:srgbClr val="000000">
                      <a:alpha val="43137"/>
                    </a:srgbClr>
                  </a:outerShdw>
                </a:effectLst>
              </a:rPr>
              <a:t>unequal distribution </a:t>
            </a:r>
          </a:p>
          <a:p>
            <a:pPr>
              <a:buNone/>
            </a:pPr>
            <a:r>
              <a:rPr lang="en-US" dirty="0"/>
              <a:t>	of wealth in this country. </a:t>
            </a:r>
          </a:p>
          <a:p>
            <a:pPr lvl="1"/>
            <a:r>
              <a:rPr lang="en-US" dirty="0"/>
              <a:t>Something similar can be said of the world wide </a:t>
            </a:r>
          </a:p>
          <a:p>
            <a:pPr lvl="1">
              <a:buNone/>
            </a:pPr>
            <a:r>
              <a:rPr lang="en-US" dirty="0"/>
              <a:t>	economy, where Americans are the top 1%. </a:t>
            </a:r>
          </a:p>
          <a:p>
            <a:r>
              <a:rPr lang="en-US" dirty="0"/>
              <a:t>A dollar in the hands of the poor is more valuable and </a:t>
            </a:r>
          </a:p>
          <a:p>
            <a:pPr>
              <a:buNone/>
            </a:pPr>
            <a:r>
              <a:rPr lang="en-US" dirty="0"/>
              <a:t>	valued than a dollar in the hands of the rich. </a:t>
            </a:r>
          </a:p>
          <a:p>
            <a:r>
              <a:rPr lang="en-US" dirty="0">
                <a:effectLst>
                  <a:outerShdw blurRad="38100" dist="38100" dir="2700000" algn="tl">
                    <a:srgbClr val="000000">
                      <a:alpha val="43137"/>
                    </a:srgbClr>
                  </a:outerShdw>
                </a:effectLst>
              </a:rPr>
              <a:t>Consider giving to charity </a:t>
            </a:r>
            <a:r>
              <a:rPr lang="en-US" dirty="0"/>
              <a:t>in someone’s name as a gift.</a:t>
            </a:r>
          </a:p>
          <a:p>
            <a:r>
              <a:rPr lang="en-US" dirty="0"/>
              <a:t>Make a tradition of </a:t>
            </a:r>
            <a:r>
              <a:rPr lang="en-US" dirty="0">
                <a:effectLst>
                  <a:outerShdw blurRad="38100" dist="38100" dir="2700000" algn="tl">
                    <a:srgbClr val="000000">
                      <a:alpha val="43137"/>
                    </a:srgbClr>
                  </a:outerShdw>
                </a:effectLst>
              </a:rPr>
              <a:t>volunteering</a:t>
            </a:r>
            <a:r>
              <a:rPr lang="en-US" dirty="0"/>
              <a:t> for a charity.  </a:t>
            </a:r>
          </a:p>
        </p:txBody>
      </p:sp>
      <p:pic>
        <p:nvPicPr>
          <p:cNvPr id="13314" name="Picture 2" descr="C:\Documents and Settings\davidjohnson\My Documents\Projects and such\Public Lectures\History of Christmas (Presenation)\a-santa-ringing-bell.gif"/>
          <p:cNvPicPr>
            <a:picLocks noChangeAspect="1" noChangeArrowheads="1" noCrop="1"/>
          </p:cNvPicPr>
          <p:nvPr/>
        </p:nvPicPr>
        <p:blipFill>
          <a:blip r:embed="rId2" cstate="print"/>
          <a:srcRect/>
          <a:stretch>
            <a:fillRect/>
          </a:stretch>
        </p:blipFill>
        <p:spPr bwMode="auto">
          <a:xfrm>
            <a:off x="6896100" y="2095500"/>
            <a:ext cx="2247900" cy="47625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38100" dist="38100" dir="2700000" algn="tl">
                    <a:srgbClr val="000000">
                      <a:alpha val="43137"/>
                    </a:srgbClr>
                  </a:outerShdw>
                </a:effectLst>
              </a:rPr>
              <a:t>St. Nicolas</a:t>
            </a:r>
            <a:r>
              <a:rPr lang="en-US" dirty="0">
                <a:effectLst>
                  <a:outerShdw blurRad="38100" dist="38100" dir="2700000" algn="tl">
                    <a:srgbClr val="000000">
                      <a:alpha val="43137"/>
                    </a:srgbClr>
                  </a:outerShdw>
                </a:effectLst>
              </a:rPr>
              <a:t>/</a:t>
            </a:r>
            <a:r>
              <a:rPr lang="en-US" dirty="0">
                <a:solidFill>
                  <a:srgbClr val="C00000"/>
                </a:solidFill>
                <a:effectLst>
                  <a:outerShdw blurRad="38100" dist="38100" dir="2700000" algn="tl">
                    <a:srgbClr val="000000">
                      <a:alpha val="43137"/>
                    </a:srgbClr>
                  </a:outerShdw>
                </a:effectLst>
              </a:rPr>
              <a:t>Santa Claus</a:t>
            </a:r>
          </a:p>
        </p:txBody>
      </p:sp>
      <p:sp>
        <p:nvSpPr>
          <p:cNvPr id="3" name="Content Placeholder 2"/>
          <p:cNvSpPr>
            <a:spLocks noGrp="1"/>
          </p:cNvSpPr>
          <p:nvPr>
            <p:ph idx="1"/>
          </p:nvPr>
        </p:nvSpPr>
        <p:spPr>
          <a:xfrm>
            <a:off x="0" y="1371600"/>
            <a:ext cx="9144000" cy="5486400"/>
          </a:xfrm>
        </p:spPr>
        <p:txBody>
          <a:bodyPr>
            <a:normAutofit fontScale="92500"/>
          </a:bodyPr>
          <a:lstStyle/>
          <a:p>
            <a:r>
              <a:rPr lang="en-US" dirty="0"/>
              <a:t>I don’t think this ever made sense. </a:t>
            </a:r>
          </a:p>
          <a:p>
            <a:r>
              <a:rPr lang="en-US" dirty="0"/>
              <a:t>You can understand why Clement Moore, and other rich New Yorkers, invented and popularized the tradition to keep poor people out of their house. </a:t>
            </a:r>
          </a:p>
          <a:p>
            <a:pPr lvl="1"/>
            <a:r>
              <a:rPr lang="en-US" dirty="0"/>
              <a:t>Invite me back, and I’ll tell you the whole Santa Claus Story—</a:t>
            </a:r>
          </a:p>
          <a:p>
            <a:pPr lvl="1"/>
            <a:r>
              <a:rPr lang="en-US" dirty="0"/>
              <a:t>Spoiler: He’s not really St. Nicholas. </a:t>
            </a:r>
          </a:p>
          <a:p>
            <a:r>
              <a:rPr lang="en-US" dirty="0"/>
              <a:t>But I don’t think humanists can consistently encourage their children to believe in Santa, any more than they can encourage them to believe in Jesus. </a:t>
            </a:r>
          </a:p>
          <a:p>
            <a:pPr lvl="1"/>
            <a:r>
              <a:rPr lang="en-US" dirty="0"/>
              <a:t>Both demand a kind of credulity that you want to avoid in your children—again, invite me back, and I’ll elaborate. </a:t>
            </a:r>
          </a:p>
          <a:p>
            <a:pPr lvl="1"/>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7620000" y="0"/>
            <a:ext cx="1524000" cy="1524000"/>
          </a:xfrm>
          <a:prstGeom prst="rect">
            <a:avLst/>
          </a:prstGeom>
          <a:noFill/>
          <a:ln w="9525">
            <a:noFill/>
            <a:miter lim="800000"/>
            <a:headEnd/>
            <a:tailEnd/>
          </a:ln>
        </p:spPr>
      </p:pic>
      <p:pic>
        <p:nvPicPr>
          <p:cNvPr id="14339" name="Picture 3"/>
          <p:cNvPicPr>
            <a:picLocks noChangeAspect="1" noChangeArrowheads="1"/>
          </p:cNvPicPr>
          <p:nvPr/>
        </p:nvPicPr>
        <p:blipFill>
          <a:blip r:embed="rId2" cstate="print"/>
          <a:srcRect/>
          <a:stretch>
            <a:fillRect/>
          </a:stretch>
        </p:blipFill>
        <p:spPr bwMode="auto">
          <a:xfrm>
            <a:off x="0" y="0"/>
            <a:ext cx="1524000" cy="1524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a:solidFill>
                  <a:srgbClr val="C00000"/>
                </a:solidFill>
                <a:effectLst>
                  <a:outerShdw blurRad="38100" dist="38100" dir="2700000" algn="tl">
                    <a:srgbClr val="000000">
                      <a:alpha val="43137"/>
                    </a:srgbClr>
                  </a:outerShdw>
                </a:effectLst>
              </a:rPr>
              <a:t>Holiday Symbols</a:t>
            </a:r>
          </a:p>
        </p:txBody>
      </p:sp>
      <p:sp>
        <p:nvSpPr>
          <p:cNvPr id="3" name="Content Placeholder 2"/>
          <p:cNvSpPr>
            <a:spLocks noGrp="1"/>
          </p:cNvSpPr>
          <p:nvPr>
            <p:ph idx="1"/>
          </p:nvPr>
        </p:nvSpPr>
        <p:spPr>
          <a:xfrm>
            <a:off x="0" y="685800"/>
            <a:ext cx="9144000" cy="4038600"/>
          </a:xfrm>
        </p:spPr>
        <p:txBody>
          <a:bodyPr>
            <a:normAutofit fontScale="77500" lnSpcReduction="20000"/>
          </a:bodyPr>
          <a:lstStyle/>
          <a:p>
            <a:r>
              <a:rPr lang="en-US" dirty="0"/>
              <a:t>But </a:t>
            </a:r>
            <a:r>
              <a:rPr lang="en-US" dirty="0">
                <a:effectLst>
                  <a:outerShdw blurRad="38100" dist="38100" dir="2700000" algn="tl">
                    <a:srgbClr val="000000">
                      <a:alpha val="43137"/>
                    </a:srgbClr>
                  </a:outerShdw>
                </a:effectLst>
              </a:rPr>
              <a:t>don’t be bothered </a:t>
            </a:r>
            <a:r>
              <a:rPr lang="en-US" dirty="0"/>
              <a:t>when a Christian tries to label you a hypocrite because you have a Christmas tree, hang Christmas lights, sing Christmas carols, say “Merry Christmas” or participate in any other number of Christmas traditions. </a:t>
            </a:r>
          </a:p>
          <a:p>
            <a:r>
              <a:rPr lang="en-US" dirty="0">
                <a:effectLst>
                  <a:outerShdw blurRad="38100" dist="38100" dir="2700000" algn="tl">
                    <a:srgbClr val="000000">
                      <a:alpha val="43137"/>
                    </a:srgbClr>
                  </a:outerShdw>
                </a:effectLst>
              </a:rPr>
              <a:t>None of these things are Christian </a:t>
            </a:r>
            <a:r>
              <a:rPr lang="en-US" dirty="0"/>
              <a:t>any more than fireworks are. </a:t>
            </a:r>
          </a:p>
          <a:p>
            <a:pPr lvl="1"/>
            <a:r>
              <a:rPr lang="en-US" dirty="0"/>
              <a:t>In fact, I think the hubbub about Christmas trees in government ran facilities is a bit silly. Their name does not make them Christian. </a:t>
            </a:r>
          </a:p>
          <a:p>
            <a:r>
              <a:rPr lang="en-US" dirty="0"/>
              <a:t>As long as you don’t go to a Christian church on Christmas, or have a nativity scene in your yard—these things are exclusively Christian—I think you are in the clear. </a:t>
            </a:r>
          </a:p>
        </p:txBody>
      </p:sp>
      <p:pic>
        <p:nvPicPr>
          <p:cNvPr id="15363" name="Picture 3"/>
          <p:cNvPicPr>
            <a:picLocks noChangeAspect="1" noChangeArrowheads="1"/>
          </p:cNvPicPr>
          <p:nvPr/>
        </p:nvPicPr>
        <p:blipFill>
          <a:blip r:embed="rId2" cstate="print"/>
          <a:srcRect/>
          <a:stretch>
            <a:fillRect/>
          </a:stretch>
        </p:blipFill>
        <p:spPr bwMode="auto">
          <a:xfrm>
            <a:off x="2667000" y="4038600"/>
            <a:ext cx="4168763" cy="28194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9458" name="Picture 2" descr="C:\Documents and Settings\davidjohnson\My Documents\Projects and such\Public Lectures\History of Christmas (Presenation)\392847_10150359827673683_501143682_8446098_1388703301_n.jpg"/>
          <p:cNvPicPr>
            <a:picLocks noChangeAspect="1" noChangeArrowheads="1"/>
          </p:cNvPicPr>
          <p:nvPr/>
        </p:nvPicPr>
        <p:blipFill>
          <a:blip r:embed="rId3" cstate="print"/>
          <a:srcRect/>
          <a:stretch>
            <a:fillRect/>
          </a:stretch>
        </p:blipFill>
        <p:spPr bwMode="auto">
          <a:xfrm>
            <a:off x="21699" y="685800"/>
            <a:ext cx="9122301" cy="573944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676400" y="0"/>
            <a:ext cx="5410200" cy="4357014"/>
          </a:xfrm>
          <a:prstGeom prst="rect">
            <a:avLst/>
          </a:prstGeom>
          <a:noFill/>
          <a:ln w="9525">
            <a:noFill/>
            <a:miter lim="800000"/>
            <a:headEnd/>
            <a:tailEnd/>
          </a:ln>
        </p:spPr>
      </p:pic>
      <p:pic>
        <p:nvPicPr>
          <p:cNvPr id="5" name="Picture 2" descr="C:\Documents and Settings\davidjohnson\My Documents\Projects and such\Public Lectures\History of Christmas (Presenation)\merrychristmas.gif"/>
          <p:cNvPicPr>
            <a:picLocks noChangeAspect="1" noChangeArrowheads="1" noCrop="1"/>
          </p:cNvPicPr>
          <p:nvPr/>
        </p:nvPicPr>
        <p:blipFill>
          <a:blip r:embed="rId4" cstate="print"/>
          <a:srcRect/>
          <a:stretch>
            <a:fillRect/>
          </a:stretch>
        </p:blipFill>
        <p:spPr bwMode="auto">
          <a:xfrm>
            <a:off x="1600200" y="4343400"/>
            <a:ext cx="5679503" cy="25146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972300" y="2667000"/>
            <a:ext cx="2171700" cy="3829050"/>
          </a:xfrm>
          <a:prstGeom prst="rect">
            <a:avLst/>
          </a:prstGeom>
          <a:noFill/>
          <a:ln w="9525">
            <a:noFill/>
            <a:miter lim="800000"/>
            <a:headEnd/>
            <a:tailEnd/>
          </a:ln>
        </p:spPr>
      </p:pic>
      <p:sp>
        <p:nvSpPr>
          <p:cNvPr id="2" name="Title 1"/>
          <p:cNvSpPr>
            <a:spLocks noGrp="1"/>
          </p:cNvSpPr>
          <p:nvPr>
            <p:ph type="title"/>
          </p:nvPr>
        </p:nvSpPr>
        <p:spPr>
          <a:xfrm>
            <a:off x="533400" y="152400"/>
            <a:ext cx="8229600" cy="838200"/>
          </a:xfrm>
        </p:spPr>
        <p:txBody>
          <a:bodyPr>
            <a:normAutofit fontScale="90000"/>
          </a:bodyPr>
          <a:lstStyle/>
          <a:p>
            <a:r>
              <a:rPr lang="en-US" dirty="0">
                <a:solidFill>
                  <a:srgbClr val="00B050"/>
                </a:solidFill>
              </a:rPr>
              <a:t>THAT was NOT the first Noel:</a:t>
            </a:r>
            <a:br>
              <a:rPr lang="en-US" dirty="0"/>
            </a:br>
            <a:r>
              <a:rPr lang="en-US" dirty="0">
                <a:solidFill>
                  <a:srgbClr val="FF0000"/>
                </a:solidFill>
              </a:rPr>
              <a:t>Pre-Christian December Holidays</a:t>
            </a:r>
          </a:p>
        </p:txBody>
      </p:sp>
      <p:sp>
        <p:nvSpPr>
          <p:cNvPr id="3" name="Content Placeholder 2"/>
          <p:cNvSpPr>
            <a:spLocks noGrp="1"/>
          </p:cNvSpPr>
          <p:nvPr>
            <p:ph idx="1"/>
          </p:nvPr>
        </p:nvSpPr>
        <p:spPr>
          <a:xfrm>
            <a:off x="0" y="1066800"/>
            <a:ext cx="9144000" cy="5791200"/>
          </a:xfrm>
        </p:spPr>
        <p:txBody>
          <a:bodyPr>
            <a:normAutofit fontScale="85000" lnSpcReduction="20000"/>
          </a:bodyPr>
          <a:lstStyle/>
          <a:p>
            <a:r>
              <a:rPr lang="en-US" dirty="0"/>
              <a:t>4000 BCE: Mesopotamia: </a:t>
            </a:r>
            <a:r>
              <a:rPr lang="en-US" dirty="0" err="1"/>
              <a:t>Zagmuk</a:t>
            </a:r>
            <a:r>
              <a:rPr lang="en-US" dirty="0"/>
              <a:t> </a:t>
            </a:r>
          </a:p>
          <a:p>
            <a:pPr lvl="1"/>
            <a:r>
              <a:rPr lang="en-US" dirty="0" err="1"/>
              <a:t>Marduck</a:t>
            </a:r>
            <a:r>
              <a:rPr lang="en-US" dirty="0"/>
              <a:t> and “King for a day” (with execution) </a:t>
            </a:r>
          </a:p>
          <a:p>
            <a:r>
              <a:rPr lang="en-US" dirty="0"/>
              <a:t>4000 BCE: Persia and Babylon: </a:t>
            </a:r>
            <a:r>
              <a:rPr lang="en-US" dirty="0" err="1"/>
              <a:t>Sacaea</a:t>
            </a:r>
            <a:endParaRPr lang="en-US" dirty="0"/>
          </a:p>
          <a:p>
            <a:pPr lvl="1"/>
            <a:r>
              <a:rPr lang="en-US" dirty="0"/>
              <a:t>Feasting, Mock King (with execution), Social Inversion  </a:t>
            </a:r>
          </a:p>
          <a:p>
            <a:r>
              <a:rPr lang="en-US" dirty="0"/>
              <a:t>500 BCE: Roman Republic: Saturnalia </a:t>
            </a:r>
          </a:p>
          <a:p>
            <a:pPr lvl="1"/>
            <a:r>
              <a:rPr lang="en-US" dirty="0"/>
              <a:t>Social inversion, Mock King (no execution), feasting, </a:t>
            </a:r>
          </a:p>
          <a:p>
            <a:pPr lvl="1">
              <a:buNone/>
            </a:pPr>
            <a:r>
              <a:rPr lang="en-US" dirty="0"/>
              <a:t>	drinking, small gifts, orgies. </a:t>
            </a:r>
          </a:p>
          <a:p>
            <a:pPr lvl="1"/>
            <a:r>
              <a:rPr lang="en-US" dirty="0"/>
              <a:t>Saturn proclaimed: “Let every man be treated </a:t>
            </a:r>
          </a:p>
          <a:p>
            <a:pPr lvl="1">
              <a:buNone/>
            </a:pPr>
            <a:r>
              <a:rPr lang="en-US" dirty="0"/>
              <a:t>	equal, </a:t>
            </a:r>
            <a:r>
              <a:rPr lang="en-US" b="1" dirty="0"/>
              <a:t>slave and freeman, poor or rich</a:t>
            </a:r>
            <a:r>
              <a:rPr lang="en-US" dirty="0"/>
              <a:t>…no one </a:t>
            </a:r>
          </a:p>
          <a:p>
            <a:pPr lvl="1">
              <a:buNone/>
            </a:pPr>
            <a:r>
              <a:rPr lang="en-US" dirty="0"/>
              <a:t>	may be ill-tempered…all shall drink the same </a:t>
            </a:r>
          </a:p>
          <a:p>
            <a:pPr lvl="1">
              <a:buNone/>
            </a:pPr>
            <a:r>
              <a:rPr lang="en-US" dirty="0"/>
              <a:t>	wine…have their meat on equal terms…when a rich </a:t>
            </a:r>
          </a:p>
          <a:p>
            <a:pPr lvl="1">
              <a:buNone/>
            </a:pPr>
            <a:r>
              <a:rPr lang="en-US" dirty="0"/>
              <a:t>	man gives a banquet to his servants, his friends </a:t>
            </a:r>
          </a:p>
          <a:p>
            <a:pPr lvl="1">
              <a:buNone/>
            </a:pPr>
            <a:r>
              <a:rPr lang="en-US" dirty="0"/>
              <a:t>	shall aid him in waiting on them.” (Forbes p. 8-9)</a:t>
            </a:r>
          </a:p>
          <a:p>
            <a:r>
              <a:rPr lang="en-US" dirty="0"/>
              <a:t>500 BCE: Scandinavia: Yule (Jul)</a:t>
            </a:r>
          </a:p>
          <a:p>
            <a:pPr lvl="1"/>
            <a:r>
              <a:rPr lang="en-US" dirty="0"/>
              <a:t>Feasting, evergreen, Odin and Thor</a:t>
            </a:r>
          </a:p>
          <a:p>
            <a:pPr lvl="1"/>
            <a:endParaRPr lang="en-US" dirty="0"/>
          </a:p>
        </p:txBody>
      </p:sp>
      <p:sp>
        <p:nvSpPr>
          <p:cNvPr id="5" name="TextBox 4"/>
          <p:cNvSpPr txBox="1"/>
          <p:nvPr/>
        </p:nvSpPr>
        <p:spPr>
          <a:xfrm>
            <a:off x="7543800" y="6553200"/>
            <a:ext cx="1066800" cy="369332"/>
          </a:xfrm>
          <a:prstGeom prst="rect">
            <a:avLst/>
          </a:prstGeom>
          <a:noFill/>
        </p:spPr>
        <p:txBody>
          <a:bodyPr wrap="square" rtlCol="0">
            <a:spAutoFit/>
          </a:bodyPr>
          <a:lstStyle/>
          <a:p>
            <a:r>
              <a:rPr lang="en-US" dirty="0" err="1"/>
              <a:t>Marduck</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Saturnalia</a:t>
            </a:r>
          </a:p>
        </p:txBody>
      </p:sp>
      <p:pic>
        <p:nvPicPr>
          <p:cNvPr id="4" name="Picture 7"/>
          <p:cNvPicPr>
            <a:picLocks noGrp="1" noChangeAspect="1" noChangeArrowheads="1"/>
          </p:cNvPicPr>
          <p:nvPr>
            <p:ph idx="1"/>
          </p:nvPr>
        </p:nvPicPr>
        <p:blipFill>
          <a:blip r:embed="rId2" cstate="print"/>
          <a:srcRect/>
          <a:stretch>
            <a:fillRect/>
          </a:stretch>
        </p:blipFill>
        <p:spPr bwMode="auto">
          <a:xfrm>
            <a:off x="0" y="1143000"/>
            <a:ext cx="9144000" cy="507406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r>
              <a:rPr lang="en-US" dirty="0"/>
              <a:t>Saturnalia </a:t>
            </a:r>
          </a:p>
        </p:txBody>
      </p:sp>
      <p:pic>
        <p:nvPicPr>
          <p:cNvPr id="4" name="Picture 5"/>
          <p:cNvPicPr>
            <a:picLocks noGrp="1" noChangeAspect="1" noChangeArrowheads="1"/>
          </p:cNvPicPr>
          <p:nvPr>
            <p:ph idx="1"/>
          </p:nvPr>
        </p:nvPicPr>
        <p:blipFill>
          <a:blip r:embed="rId2" cstate="print"/>
          <a:srcRect/>
          <a:stretch>
            <a:fillRect/>
          </a:stretch>
        </p:blipFill>
        <p:spPr bwMode="auto">
          <a:xfrm>
            <a:off x="914400" y="609600"/>
            <a:ext cx="7346303" cy="62484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a:solidFill>
                  <a:srgbClr val="00B050"/>
                </a:solidFill>
                <a:effectLst>
                  <a:outerShdw blurRad="38100" dist="38100" dir="2700000" algn="tl">
                    <a:srgbClr val="000000">
                      <a:alpha val="43137"/>
                    </a:srgbClr>
                  </a:outerShdw>
                </a:effectLst>
              </a:rPr>
              <a:t>Early Christianity</a:t>
            </a:r>
          </a:p>
        </p:txBody>
      </p:sp>
      <p:sp>
        <p:nvSpPr>
          <p:cNvPr id="3" name="Content Placeholder 2"/>
          <p:cNvSpPr>
            <a:spLocks noGrp="1"/>
          </p:cNvSpPr>
          <p:nvPr>
            <p:ph idx="1"/>
          </p:nvPr>
        </p:nvSpPr>
        <p:spPr>
          <a:xfrm>
            <a:off x="0" y="990600"/>
            <a:ext cx="9144000" cy="5867400"/>
          </a:xfrm>
        </p:spPr>
        <p:txBody>
          <a:bodyPr>
            <a:normAutofit fontScale="85000" lnSpcReduction="20000"/>
          </a:bodyPr>
          <a:lstStyle/>
          <a:p>
            <a:r>
              <a:rPr lang="en-US" dirty="0"/>
              <a:t>Saturnalia was a popular December celebration in the Roman Empire. </a:t>
            </a:r>
          </a:p>
          <a:p>
            <a:r>
              <a:rPr lang="en-US" dirty="0"/>
              <a:t>Jesus would have been born between </a:t>
            </a:r>
            <a:r>
              <a:rPr lang="en-US" dirty="0">
                <a:solidFill>
                  <a:schemeClr val="tx1"/>
                </a:solidFill>
                <a:latin typeface="+mn-lt"/>
                <a:ea typeface="+mn-ea"/>
                <a:cs typeface="+mn-cs"/>
              </a:rPr>
              <a:t>15 BCE and 15 CE. </a:t>
            </a:r>
          </a:p>
          <a:p>
            <a:r>
              <a:rPr lang="en-US" dirty="0"/>
              <a:t>Earliest writings (Paul and Mark) mention nothing about Jesus’ birth. </a:t>
            </a:r>
          </a:p>
          <a:p>
            <a:r>
              <a:rPr lang="en-US" dirty="0"/>
              <a:t>Luke and Matthew wanted to establish Jesus’ “status” at birth, but their birth stories are different and contradictory. </a:t>
            </a:r>
          </a:p>
          <a:p>
            <a:r>
              <a:rPr lang="en-US" dirty="0"/>
              <a:t>Other additions to the story were made by pseudo-gospels—e.g., virgin birth and perpetual virginity. </a:t>
            </a:r>
          </a:p>
          <a:p>
            <a:r>
              <a:rPr lang="en-US" dirty="0"/>
              <a:t>Early Christians (first 350years) did not </a:t>
            </a:r>
          </a:p>
          <a:p>
            <a:pPr>
              <a:buNone/>
            </a:pPr>
            <a:r>
              <a:rPr lang="en-US" dirty="0"/>
              <a:t>	celebrate birthdays (like pagans do) and </a:t>
            </a:r>
          </a:p>
          <a:p>
            <a:pPr>
              <a:buNone/>
            </a:pPr>
            <a:r>
              <a:rPr lang="en-US" dirty="0"/>
              <a:t>	thus did not celebrate Jesus’ birth.</a:t>
            </a:r>
          </a:p>
          <a:p>
            <a:r>
              <a:rPr lang="en-US" dirty="0"/>
              <a:t>But two gospels – Mathew and Luke—do </a:t>
            </a:r>
          </a:p>
          <a:p>
            <a:pPr>
              <a:buNone/>
            </a:pPr>
            <a:r>
              <a:rPr lang="en-US" dirty="0"/>
              <a:t>	tell the story, to establish that he was </a:t>
            </a:r>
          </a:p>
          <a:p>
            <a:pPr>
              <a:buNone/>
            </a:pPr>
            <a:r>
              <a:rPr lang="en-US" dirty="0"/>
              <a:t>	“special from birth.” </a:t>
            </a:r>
          </a:p>
        </p:txBody>
      </p:sp>
      <p:pic>
        <p:nvPicPr>
          <p:cNvPr id="3074" name="Picture 2"/>
          <p:cNvPicPr>
            <a:picLocks noChangeAspect="1" noChangeArrowheads="1"/>
          </p:cNvPicPr>
          <p:nvPr/>
        </p:nvPicPr>
        <p:blipFill>
          <a:blip r:embed="rId2" cstate="print"/>
          <a:srcRect/>
          <a:stretch>
            <a:fillRect/>
          </a:stretch>
        </p:blipFill>
        <p:spPr bwMode="auto">
          <a:xfrm>
            <a:off x="6248400" y="4034791"/>
            <a:ext cx="2895599" cy="2823209"/>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3027</TotalTime>
  <Words>4809</Words>
  <Application>Microsoft Macintosh PowerPoint</Application>
  <PresentationFormat>全屏显示(4:3)</PresentationFormat>
  <Paragraphs>376</Paragraphs>
  <Slides>54</Slides>
  <Notes>10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54</vt:i4>
      </vt:variant>
    </vt:vector>
  </HeadingPairs>
  <TitlesOfParts>
    <vt:vector size="57" baseType="lpstr">
      <vt:lpstr>Arial</vt:lpstr>
      <vt:lpstr>Calibri</vt:lpstr>
      <vt:lpstr>Office Theme</vt:lpstr>
      <vt:lpstr>Celebrating Christmas: </vt:lpstr>
      <vt:lpstr>PowerPoint 演示文稿</vt:lpstr>
      <vt:lpstr>My Thesis</vt:lpstr>
      <vt:lpstr>The Myth</vt:lpstr>
      <vt:lpstr>My Method</vt:lpstr>
      <vt:lpstr>THAT was NOT the first Noel: Pre-Christian December Holidays</vt:lpstr>
      <vt:lpstr>Saturnalia</vt:lpstr>
      <vt:lpstr>Saturnalia </vt:lpstr>
      <vt:lpstr>Early Christianity</vt:lpstr>
      <vt:lpstr>The Nativity Stories - Differences </vt:lpstr>
      <vt:lpstr>The Nativity Stories - Contradictions </vt:lpstr>
      <vt:lpstr>PowerPoint 演示文稿</vt:lpstr>
      <vt:lpstr>The Nativity Stories – Other Problems</vt:lpstr>
      <vt:lpstr>In other words….</vt:lpstr>
      <vt:lpstr>The War for Christmas Begins</vt:lpstr>
      <vt:lpstr>Why Think Constantine was Motivated by Conversion? </vt:lpstr>
      <vt:lpstr>PowerPoint 演示文稿</vt:lpstr>
      <vt:lpstr>PowerPoint 演示文稿</vt:lpstr>
      <vt:lpstr>PowerPoint 演示文稿</vt:lpstr>
      <vt:lpstr>Christianizing Christmas </vt:lpstr>
      <vt:lpstr>Christmas in the Middle Ages</vt:lpstr>
      <vt:lpstr>The Puritans and Christmas</vt:lpstr>
      <vt:lpstr>PowerPoint 演示文稿</vt:lpstr>
      <vt:lpstr>The Christmas Comeback (early 1800s)</vt:lpstr>
      <vt:lpstr>Wassailing! </vt:lpstr>
      <vt:lpstr>Antebellum Slave Christmas Celebrations</vt:lpstr>
      <vt:lpstr>A Christmas Carol</vt:lpstr>
      <vt:lpstr>A Visit from St. Nicholas</vt:lpstr>
      <vt:lpstr>PowerPoint 演示文稿</vt:lpstr>
      <vt:lpstr>Make Room for The Presents!</vt:lpstr>
      <vt:lpstr>PowerPoint 演示文稿</vt:lpstr>
      <vt:lpstr>The Christmas Tree</vt:lpstr>
      <vt:lpstr>First Rockefeller Christmas tree 1933 </vt:lpstr>
      <vt:lpstr>Rockefeller Christmas Tree 2011</vt:lpstr>
      <vt:lpstr>Christianizing Christmas </vt:lpstr>
      <vt:lpstr>Christmas is not about Christ</vt:lpstr>
      <vt:lpstr>Jesus is not the reason for the season</vt:lpstr>
      <vt:lpstr>There is no War “on” Christmas. </vt:lpstr>
      <vt:lpstr>The 2009 Court House Nativity Debacle </vt:lpstr>
      <vt:lpstr>Then what is Christmas about?</vt:lpstr>
      <vt:lpstr>Who should celebrate the holiday? </vt:lpstr>
      <vt:lpstr>How should we celebrate? </vt:lpstr>
      <vt:lpstr>How should we celebrate? </vt:lpstr>
      <vt:lpstr>Hustle and Bustle</vt:lpstr>
      <vt:lpstr>The Christmas Feast</vt:lpstr>
      <vt:lpstr>Presents!</vt:lpstr>
      <vt:lpstr>Economic Effects! </vt:lpstr>
      <vt:lpstr>PowerPoint 演示文稿</vt:lpstr>
      <vt:lpstr>Don’t Give on Credit </vt:lpstr>
      <vt:lpstr>Social Inversion/Charity </vt:lpstr>
      <vt:lpstr>St. Nicolas/Santa Claus</vt:lpstr>
      <vt:lpstr>Holiday Symbols</vt:lpstr>
      <vt:lpstr>PowerPoint 演示文稿</vt:lpstr>
      <vt:lpstr>PowerPoint 演示文稿</vt:lpstr>
    </vt:vector>
  </TitlesOfParts>
  <Company>King's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Whence Christmas Came. To Where Christmas is Going.</dc:title>
  <dc:creator>David Kyle Johnson</dc:creator>
  <cp:lastModifiedBy>方圆</cp:lastModifiedBy>
  <cp:revision>211</cp:revision>
  <dcterms:created xsi:type="dcterms:W3CDTF">2010-11-30T19:14:17Z</dcterms:created>
  <dcterms:modified xsi:type="dcterms:W3CDTF">2022-11-24T11:48:19Z</dcterms:modified>
</cp:coreProperties>
</file>